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8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34" r:id="rId1"/>
    <p:sldMasterId id="2147484160" r:id="rId2"/>
    <p:sldMasterId id="2147484192" r:id="rId3"/>
    <p:sldMasterId id="2147484261" r:id="rId4"/>
    <p:sldMasterId id="2147484226" r:id="rId5"/>
    <p:sldMasterId id="2147484243" r:id="rId6"/>
    <p:sldMasterId id="2147484198" r:id="rId7"/>
    <p:sldMasterId id="2147484267" r:id="rId8"/>
    <p:sldMasterId id="2147484284" r:id="rId9"/>
  </p:sldMasterIdLst>
  <p:notesMasterIdLst>
    <p:notesMasterId r:id="rId47"/>
  </p:notesMasterIdLst>
  <p:handoutMasterIdLst>
    <p:handoutMasterId r:id="rId48"/>
  </p:handoutMasterIdLst>
  <p:sldIdLst>
    <p:sldId id="256" r:id="rId10"/>
    <p:sldId id="969" r:id="rId11"/>
    <p:sldId id="968" r:id="rId12"/>
    <p:sldId id="261" r:id="rId13"/>
    <p:sldId id="917" r:id="rId14"/>
    <p:sldId id="918" r:id="rId15"/>
    <p:sldId id="978" r:id="rId16"/>
    <p:sldId id="284" r:id="rId17"/>
    <p:sldId id="286" r:id="rId18"/>
    <p:sldId id="915" r:id="rId19"/>
    <p:sldId id="914" r:id="rId20"/>
    <p:sldId id="972" r:id="rId21"/>
    <p:sldId id="973" r:id="rId22"/>
    <p:sldId id="911" r:id="rId23"/>
    <p:sldId id="910" r:id="rId24"/>
    <p:sldId id="943" r:id="rId25"/>
    <p:sldId id="916" r:id="rId26"/>
    <p:sldId id="979" r:id="rId27"/>
    <p:sldId id="944" r:id="rId28"/>
    <p:sldId id="974" r:id="rId29"/>
    <p:sldId id="975" r:id="rId30"/>
    <p:sldId id="980" r:id="rId31"/>
    <p:sldId id="976" r:id="rId32"/>
    <p:sldId id="965" r:id="rId33"/>
    <p:sldId id="923" r:id="rId34"/>
    <p:sldId id="977" r:id="rId35"/>
    <p:sldId id="740" r:id="rId36"/>
    <p:sldId id="971" r:id="rId37"/>
    <p:sldId id="925" r:id="rId38"/>
    <p:sldId id="970" r:id="rId39"/>
    <p:sldId id="966" r:id="rId40"/>
    <p:sldId id="913" r:id="rId41"/>
    <p:sldId id="912" r:id="rId42"/>
    <p:sldId id="921" r:id="rId43"/>
    <p:sldId id="920" r:id="rId44"/>
    <p:sldId id="868" r:id="rId45"/>
    <p:sldId id="92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D2E6D-28A4-4B49-A9D4-4D15D3FE143B}">
          <p14:sldIdLst>
            <p14:sldId id="256"/>
            <p14:sldId id="969"/>
            <p14:sldId id="968"/>
            <p14:sldId id="261"/>
            <p14:sldId id="917"/>
            <p14:sldId id="918"/>
            <p14:sldId id="978"/>
            <p14:sldId id="284"/>
            <p14:sldId id="286"/>
            <p14:sldId id="915"/>
            <p14:sldId id="914"/>
            <p14:sldId id="972"/>
            <p14:sldId id="973"/>
            <p14:sldId id="911"/>
            <p14:sldId id="910"/>
            <p14:sldId id="943"/>
            <p14:sldId id="916"/>
            <p14:sldId id="979"/>
            <p14:sldId id="944"/>
            <p14:sldId id="974"/>
            <p14:sldId id="975"/>
            <p14:sldId id="980"/>
            <p14:sldId id="976"/>
            <p14:sldId id="965"/>
            <p14:sldId id="923"/>
            <p14:sldId id="977"/>
            <p14:sldId id="740"/>
            <p14:sldId id="971"/>
            <p14:sldId id="925"/>
            <p14:sldId id="970"/>
            <p14:sldId id="966"/>
            <p14:sldId id="913"/>
            <p14:sldId id="912"/>
            <p14:sldId id="921"/>
            <p14:sldId id="920"/>
            <p14:sldId id="868"/>
            <p14:sldId id="9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338A91-D26E-CE2A-ED38-3A17D4044673}" name="Hill,Aaron" initials="Hi" userId="S::hilla@colostate.edu::c7705fe7-1447-494c-85b4-609458aa839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ll,Aaron" initials="Hi" lastIdx="10" clrIdx="0">
    <p:extLst>
      <p:ext uri="{19B8F6BF-5375-455C-9EA6-DF929625EA0E}">
        <p15:presenceInfo xmlns:p15="http://schemas.microsoft.com/office/powerpoint/2012/main" userId="S::hilla@colostate.edu::c7705fe7-1447-494c-85b4-609458aa8394" providerId="AD"/>
      </p:ext>
    </p:extLst>
  </p:cmAuthor>
  <p:cmAuthor id="2" name="Schumacher,Russ" initials="S" lastIdx="2" clrIdx="1">
    <p:extLst>
      <p:ext uri="{19B8F6BF-5375-455C-9EA6-DF929625EA0E}">
        <p15:presenceInfo xmlns:p15="http://schemas.microsoft.com/office/powerpoint/2012/main" userId="S::rschumac@colostate.edu::736de037-0ecf-41aa-afd7-a5a00db111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00FF"/>
    <a:srgbClr val="000000"/>
    <a:srgbClr val="19255C"/>
    <a:srgbClr val="004F27"/>
    <a:srgbClr val="00413A"/>
    <a:srgbClr val="004326"/>
    <a:srgbClr val="185538"/>
    <a:srgbClr val="1E4D2B"/>
    <a:srgbClr val="0F5C45"/>
    <a:srgbClr val="004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5"/>
    <p:restoredTop sz="94737"/>
  </p:normalViewPr>
  <p:slideViewPr>
    <p:cSldViewPr snapToGrid="0">
      <p:cViewPr varScale="1">
        <p:scale>
          <a:sx n="129" d="100"/>
          <a:sy n="129" d="100"/>
        </p:scale>
        <p:origin x="4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E7A5D-200D-784E-9EE7-2D1AC68CA833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13E32-B6C0-3F4E-BE4B-7975293F0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81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1D261-4F29-4C4A-8A05-5E88034CBBC6}" type="datetimeFigureOut">
              <a:rPr lang="en-US" smtClean="0"/>
              <a:pPr/>
              <a:t>11/15/23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96E58-E276-C24D-B453-66233011E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89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96E58-E276-C24D-B453-66233011EE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96E58-E276-C24D-B453-66233011EE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777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96E58-E276-C24D-B453-66233011EE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79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5a49bc9a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f5a49bc9a9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f25361f52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f25361f52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1" y="2492376"/>
            <a:ext cx="901699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2" y="3966882"/>
            <a:ext cx="901699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11512-F82C-FD44-9B68-81897B489913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EC4A-C44F-BA4E-ABA4-74C5C2278779}" type="datetime1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590550"/>
            <a:ext cx="48768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7364" y="739589"/>
            <a:ext cx="48768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285" y="1816100"/>
            <a:ext cx="4876800" cy="38227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D52-5C44-6B44-BC46-BE560F03D712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707657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6" y="187452"/>
            <a:ext cx="1138220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533400"/>
            <a:ext cx="59690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499" y="1828800"/>
            <a:ext cx="5966052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81499" y="6288742"/>
            <a:ext cx="2516716" cy="365125"/>
          </a:xfrm>
        </p:spPr>
        <p:txBody>
          <a:bodyPr/>
          <a:lstStyle/>
          <a:p>
            <a:fld id="{14407C1D-726A-4143-A045-0D765B67CDAB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23200" y="6288742"/>
            <a:ext cx="3567953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51005" y="179292"/>
            <a:ext cx="4374783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10523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1271" y="533400"/>
            <a:ext cx="48768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794871" y="1600200"/>
            <a:ext cx="48768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0549" y="1828800"/>
            <a:ext cx="4876800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08E8D798-B40A-2C46-BE44-79FED18270A9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39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5" y="3778624"/>
            <a:ext cx="10080687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162112" y="762000"/>
            <a:ext cx="9903635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380" y="4827494"/>
            <a:ext cx="10079969" cy="122088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9C213E5A-8710-C746-B5C7-A71584898946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0632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8D79-E132-2740-920E-0925C0C40C51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6464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71529" y="779463"/>
            <a:ext cx="1810871" cy="5268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283" y="779465"/>
            <a:ext cx="8227484" cy="52689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0D4A-0C8B-CD4E-9DE2-E4791006657F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287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1" y="2492376"/>
            <a:ext cx="901699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2" y="3966882"/>
            <a:ext cx="901699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5DB4-52B7-F54D-8EE4-55DF9BEB95B2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</p:spTree>
    <p:extLst>
      <p:ext uri="{BB962C8B-B14F-4D97-AF65-F5344CB8AC3E}">
        <p14:creationId xmlns:p14="http://schemas.microsoft.com/office/powerpoint/2010/main" val="230150176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A6D7F-6ABF-5443-AA5D-8643A52879CD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044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2591361"/>
            <a:ext cx="10111316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3950355"/>
            <a:ext cx="10111316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964402F-E362-8F4E-A8DD-DA7F9C89ADDA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7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1388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7EC3A-2D87-4C43-80A9-34FDA76EC832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2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590550"/>
            <a:ext cx="48768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7364" y="739589"/>
            <a:ext cx="48768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285" y="1816100"/>
            <a:ext cx="4876800" cy="38227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F2695-1354-5340-A522-D06FB38C4327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4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3800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800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35F8-184E-6D4D-9E8A-8397EA6A6B0A}" type="datetime1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7228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1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1324B-B666-EF4F-8E03-D2CF713A7601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1039283" y="3991816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513796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042A-1CBD-B24A-A787-5ECC2E99A495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13103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EE29-66BC-7141-91D5-590367C6E6B8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1039284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1039284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320028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5B7BE-5FEC-9A4E-89A9-D5E7B9D2F69F}" type="datetime1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0037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DB5A-ED0D-5C4C-B419-0AABD731458F}" type="datetime1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068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590550"/>
            <a:ext cx="48768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7364" y="739589"/>
            <a:ext cx="48768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285" y="1816100"/>
            <a:ext cx="4876800" cy="38227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21C7-4E8F-014D-97E6-8EB25308A291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080913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6" y="187452"/>
            <a:ext cx="1138220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533400"/>
            <a:ext cx="59690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499" y="1828800"/>
            <a:ext cx="5966052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81499" y="6288742"/>
            <a:ext cx="2516716" cy="365125"/>
          </a:xfrm>
        </p:spPr>
        <p:txBody>
          <a:bodyPr/>
          <a:lstStyle/>
          <a:p>
            <a:fld id="{39E21C60-E7AB-E44E-ADE1-D2F53E6251F6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23200" y="6288742"/>
            <a:ext cx="3567953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51005" y="179292"/>
            <a:ext cx="4374783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70969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1271" y="533400"/>
            <a:ext cx="48768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794871" y="1600200"/>
            <a:ext cx="48768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0549" y="1828800"/>
            <a:ext cx="4876800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89B34DB8-CA20-E249-9EF7-FF443CCB5953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7970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5" y="3778624"/>
            <a:ext cx="10080687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162112" y="762000"/>
            <a:ext cx="9903635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380" y="4827494"/>
            <a:ext cx="10079969" cy="122088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4E346516-0AB0-8F41-A33A-E4B9ABF286F2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35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6" y="187452"/>
            <a:ext cx="1138220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533400"/>
            <a:ext cx="59690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499" y="1828800"/>
            <a:ext cx="5966052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81499" y="6288742"/>
            <a:ext cx="2516716" cy="365125"/>
          </a:xfrm>
        </p:spPr>
        <p:txBody>
          <a:bodyPr/>
          <a:lstStyle/>
          <a:p>
            <a:fld id="{EC4B12A7-AA15-0F40-80D3-8389F8C9F580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23200" y="6288742"/>
            <a:ext cx="3567953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51005" y="179292"/>
            <a:ext cx="4374783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E5C1-81AE-BC47-9F9E-4F19F7651DE2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661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71529" y="779463"/>
            <a:ext cx="1810871" cy="5268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283" y="779465"/>
            <a:ext cx="8227484" cy="52689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71BD-4291-1241-9884-9589CDA1BBE4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9730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1" y="2492376"/>
            <a:ext cx="901699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2" y="3966882"/>
            <a:ext cx="901699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E1F5-134D-9741-8096-9DD941311679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</p:spTree>
    <p:extLst>
      <p:ext uri="{BB962C8B-B14F-4D97-AF65-F5344CB8AC3E}">
        <p14:creationId xmlns:p14="http://schemas.microsoft.com/office/powerpoint/2010/main" val="69825769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752C-EA65-1642-9A3F-908443A37779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093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2591361"/>
            <a:ext cx="10111316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3950355"/>
            <a:ext cx="10111316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3B89A107-6042-8645-B071-58C7737BBC3B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0975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1388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AEEA-3371-B14C-8D5F-AEBEA462815C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6093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4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3800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800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4C1BB-6E22-C041-B7C3-43D14061A8CD}" type="datetime1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1774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1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68CB7-2607-2347-99A9-4880F5E9DD71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1039283" y="3991816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12285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B401-1047-A442-BF45-CC791F20B1CB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26249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C507-AB37-174D-8C87-918D0F5DA6FB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1039284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1039284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6686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1271" y="533400"/>
            <a:ext cx="48768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794871" y="1600200"/>
            <a:ext cx="48768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0549" y="1828800"/>
            <a:ext cx="4876800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11A11629-7D70-2040-BDA4-6F9477637642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13EA-8D8C-8140-A41C-51E08E00F81D}" type="datetime1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6660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0289D-18E8-6F4F-9E3F-9898A561CE7A}" type="datetime1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9705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590550"/>
            <a:ext cx="48768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7364" y="739589"/>
            <a:ext cx="48768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285" y="1816100"/>
            <a:ext cx="4876800" cy="38227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004A-D004-A14F-BEAA-0D6EC6EFE320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0626414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6" y="187452"/>
            <a:ext cx="1138220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533400"/>
            <a:ext cx="59690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499" y="1828800"/>
            <a:ext cx="5966052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81499" y="6288742"/>
            <a:ext cx="2516716" cy="365125"/>
          </a:xfrm>
        </p:spPr>
        <p:txBody>
          <a:bodyPr/>
          <a:lstStyle/>
          <a:p>
            <a:fld id="{C4E73D9F-61AA-5B43-BFC9-3DBEEE46AF91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23200" y="6288742"/>
            <a:ext cx="3567953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51005" y="179292"/>
            <a:ext cx="4374783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60212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1271" y="533400"/>
            <a:ext cx="48768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794871" y="1600200"/>
            <a:ext cx="48768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0549" y="1828800"/>
            <a:ext cx="4876800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DF3E1BAA-5C00-5B42-8200-F998E1F962CB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621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5" y="3778624"/>
            <a:ext cx="10080687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162112" y="762000"/>
            <a:ext cx="9903635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380" y="4827494"/>
            <a:ext cx="10079969" cy="122088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EC9FD3B8-8951-AE49-843A-9C064F35606C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1934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2B3C-B1CC-F74E-A202-6E882D37B640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076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71529" y="779463"/>
            <a:ext cx="1810871" cy="5268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283" y="779465"/>
            <a:ext cx="8227484" cy="52689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061D-68C4-5140-BF9D-F977288C3C89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0792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Green Ram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121337" y="-1"/>
            <a:ext cx="6070663" cy="68580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4184" y="2378437"/>
            <a:ext cx="11083635" cy="1814086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294">
                <a:solidFill>
                  <a:schemeClr val="bg1"/>
                </a:solidFill>
                <a:latin typeface="+mj-lt"/>
              </a:defRPr>
            </a:lvl1pPr>
            <a:lvl2pPr marL="617339" indent="0">
              <a:buNone/>
              <a:defRPr sz="4849">
                <a:solidFill>
                  <a:schemeClr val="bg1"/>
                </a:solidFill>
                <a:latin typeface="+mj-lt"/>
              </a:defRPr>
            </a:lvl2pPr>
            <a:lvl3pPr marL="1234683" indent="0">
              <a:buNone/>
              <a:defRPr sz="4849">
                <a:solidFill>
                  <a:schemeClr val="bg1"/>
                </a:solidFill>
                <a:latin typeface="+mj-lt"/>
              </a:defRPr>
            </a:lvl3pPr>
            <a:lvl4pPr marL="1852023" indent="0">
              <a:buNone/>
              <a:defRPr sz="4849">
                <a:solidFill>
                  <a:schemeClr val="bg1"/>
                </a:solidFill>
                <a:latin typeface="+mj-lt"/>
              </a:defRPr>
            </a:lvl4pPr>
            <a:lvl5pPr marL="2469366" indent="0">
              <a:buNone/>
              <a:defRPr sz="4849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4183" y="4737628"/>
            <a:ext cx="11083634" cy="445443"/>
          </a:xfrm>
        </p:spPr>
        <p:txBody>
          <a:bodyPr>
            <a:spAutoFit/>
          </a:bodyPr>
          <a:lstStyle>
            <a:lvl1pPr marL="0" indent="0">
              <a:buNone/>
              <a:defRPr sz="1412">
                <a:solidFill>
                  <a:schemeClr val="bg1"/>
                </a:solidFill>
              </a:defRPr>
            </a:lvl1pPr>
            <a:lvl2pPr marL="617339" indent="0">
              <a:buNone/>
              <a:defRPr/>
            </a:lvl2pPr>
            <a:lvl3pPr marL="1234683" indent="0">
              <a:buNone/>
              <a:defRPr/>
            </a:lvl3pPr>
            <a:lvl4pPr marL="1852023" indent="0">
              <a:buNone/>
              <a:defRPr/>
            </a:lvl4pPr>
            <a:lvl5pPr marL="2469366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3E52E-5755-7D47-B59A-2E5B57EC63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58" y="5516880"/>
            <a:ext cx="5650992" cy="1341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DF19BF-6349-A140-A015-CFDBF680E3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" y="5921195"/>
            <a:ext cx="2480847" cy="93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5" y="3778624"/>
            <a:ext cx="10080687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162112" y="762000"/>
            <a:ext cx="9903635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380" y="4827494"/>
            <a:ext cx="10079969" cy="122088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86B72525-5EDE-B343-8382-0922F81E067F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3F511-8CCF-2247-AE74-D7EE1718116D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71529" y="779463"/>
            <a:ext cx="1810871" cy="5268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283" y="779465"/>
            <a:ext cx="8227484" cy="52689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6D14-24FE-044D-89AF-C6A72F06C18F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1" y="2492376"/>
            <a:ext cx="901699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2" y="3966882"/>
            <a:ext cx="901699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08A9-1300-D044-A159-5532AA372DA3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</p:spTree>
    <p:extLst>
      <p:ext uri="{BB962C8B-B14F-4D97-AF65-F5344CB8AC3E}">
        <p14:creationId xmlns:p14="http://schemas.microsoft.com/office/powerpoint/2010/main" val="529141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EB49-8182-1B41-B74E-96B0D1CD30A0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4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2591361"/>
            <a:ext cx="10111316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3950355"/>
            <a:ext cx="10111316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D4E033-D91F-CA43-86C0-A253186D33C4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9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3753-4004-C14C-BCB5-D44F4DCAA8E6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1388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CAE5-9DCE-CB4C-8086-1F4BA6D4A3E4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8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4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3800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800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20295-CA0B-4347-920F-8BBB1468C0CD}" type="datetime1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874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1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D497-97CF-8242-A359-11830D108366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1039283" y="3991816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5185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EEA2-509F-0544-B743-F768F531D2FB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9187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2B27-A3D2-EA47-B19A-501802100C01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1039284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1039284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2069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74C1-C494-8140-8B52-82E63FCF18FB}" type="datetime1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44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6FA-044C-B248-BA38-BC9D9B9BE5F4}" type="datetime1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4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590550"/>
            <a:ext cx="48768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7364" y="739589"/>
            <a:ext cx="48768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285" y="1816100"/>
            <a:ext cx="4876800" cy="38227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C7482-FE97-B140-B51E-8FB8447C0493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40168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6" y="187452"/>
            <a:ext cx="1138220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533400"/>
            <a:ext cx="59690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499" y="1828800"/>
            <a:ext cx="5966052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81499" y="6288742"/>
            <a:ext cx="2516716" cy="365125"/>
          </a:xfrm>
        </p:spPr>
        <p:txBody>
          <a:bodyPr/>
          <a:lstStyle/>
          <a:p>
            <a:fld id="{0D560E48-3F32-B54D-BD20-8DA2A18FE65C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23200" y="6288742"/>
            <a:ext cx="3567953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51005" y="179292"/>
            <a:ext cx="4374783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3188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1271" y="533400"/>
            <a:ext cx="48768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794871" y="1600200"/>
            <a:ext cx="48768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0549" y="1828800"/>
            <a:ext cx="4876800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2E0BABA4-CD77-F244-AA38-E91AA7A23920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3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2591361"/>
            <a:ext cx="10111316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3950355"/>
            <a:ext cx="10111316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BEBC45A-F4DC-D24A-B97D-9C309C581337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5" y="3778624"/>
            <a:ext cx="10080687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162112" y="762000"/>
            <a:ext cx="9903635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380" y="4827494"/>
            <a:ext cx="10079969" cy="122088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84ADE561-6A23-3B41-80E2-86D8C9CE86D2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904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7491-6B47-AD4A-922F-6BC27FD7D512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597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71529" y="779463"/>
            <a:ext cx="1810871" cy="5268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283" y="779465"/>
            <a:ext cx="8227484" cy="52689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0B2A-7999-FD41-9AA3-F1FE6AB01BC5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42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32BC95D0-D390-0F49-8F59-70B62DEA7FD2}" type="datetime1">
              <a:rPr lang="en-US" smtClean="0"/>
              <a:t>11/15/23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5957" y="6263838"/>
            <a:ext cx="69850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3617" y="6301194"/>
            <a:ext cx="657412" cy="365125"/>
          </a:xfrm>
          <a:prstGeom prst="rect">
            <a:avLst/>
          </a:prstGeom>
        </p:spPr>
        <p:txBody>
          <a:bodyPr/>
          <a:lstStyle>
            <a:lvl1pPr>
              <a:defRPr sz="1200"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740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981EC585-6BCC-EB45-B53B-BBB53A3A5DB2}" type="datetime1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5957" y="6263838"/>
            <a:ext cx="69850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3617" y="6301194"/>
            <a:ext cx="657412" cy="365125"/>
          </a:xfrm>
          <a:prstGeom prst="rect">
            <a:avLst/>
          </a:prstGeom>
        </p:spPr>
        <p:txBody>
          <a:bodyPr/>
          <a:lstStyle>
            <a:lvl1pPr>
              <a:defRPr sz="1200"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79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9F3C169A-8DED-C047-80D3-25ED96EC91A2}" type="datetime1">
              <a:rPr lang="en-US" smtClean="0"/>
              <a:t>11/15/23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5957" y="6263838"/>
            <a:ext cx="69850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3617" y="6301194"/>
            <a:ext cx="657412" cy="365125"/>
          </a:xfrm>
          <a:prstGeom prst="rect">
            <a:avLst/>
          </a:prstGeom>
        </p:spPr>
        <p:txBody>
          <a:bodyPr/>
          <a:lstStyle>
            <a:lvl1pPr>
              <a:defRPr sz="1200"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476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F69C-6125-6040-3857-C8704C9F3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B95C4-8FE0-F351-5011-C0CC0A0A2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0C4B7-0885-AF30-4E90-033A3F16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A8B5-027E-9E42-B5B8-5455B1AD72DB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A001F-59E7-1D54-B248-0CB341D7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D5807-E853-53CE-C1E1-9A4DABB7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96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2E87-DBA0-942E-53C6-9F844A24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A6E5-1B30-9BE3-C073-E4222AB75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84C7A-FBA8-9C7F-5CB4-3992A793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522D-EB0F-3545-B903-CDC448DC892A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BC66B-60B3-9FA6-3E24-5CB60FAF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A5459-4E35-D77F-F403-79316D35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69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C5CE-3A16-7AD0-7ABD-F2B43E4D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54965-347B-B064-93E7-6F2AAAC26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171DC-36D1-14F1-360E-B4433D87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0E849-93BE-2F40-9E1E-A698E648908A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3C23F-83F7-C176-3379-63B26016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E1838-65EE-1494-883E-14C7D1B0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5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B92D-9F42-9D26-80EF-842AF77D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06F14-689F-8DF9-16E5-41AFC3745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226E6-64FD-807C-1998-6331BC058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09239-2FA1-710C-5869-B42C0947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0CC9-ED56-CA4A-B97C-941613B182AB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2C096-4066-D724-7276-D8DD2A95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8C2CB-40E2-7174-C1D1-AF77E464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1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1388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2ABE-3E53-474A-9708-28D8FA2F47CF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0157-D668-6536-2826-C1D6BF1F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192E0-55FC-457B-A2F1-4F9086DA0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83EEA-7055-6DAA-F0AC-21BA54C09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2A425-ECF3-63A2-310E-D95B80CCB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BDDAF-31BC-767B-7D5D-6D09E589F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A805DF-2D71-1E43-A084-75D89A57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03007-3EF6-2145-9BE0-DFAC507883E3}" type="datetime1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C96268-0B50-D993-B03D-76654691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558CD-6A72-C82C-6460-C42418FD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21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8874-2236-FE0A-C48C-22BAE11A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B3D10-7EA7-3890-FF4E-C0E068EA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194C-5827-9840-B156-2E6B3B4FAFFA}" type="datetime1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1E5B7-BC1F-98A9-9EA6-64D93CC6F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E3FC4-B895-E7BB-FF9D-54ED0EC74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37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72D41-AFD1-A7C1-2BBA-1C7BAE98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72D53-5B69-FD42-97CE-E988456D15DF}" type="datetime1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0EC15-976A-7D7F-AE47-4798E511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0231E-407F-4B53-C8DC-CEF02233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865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3914-DFCE-B115-8411-AB5F833A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77223-1B0E-07D9-6F6D-8E90C4C9B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3E1D5-6701-014D-6A8E-57972112D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06371-5C1D-15A5-A425-DEB22808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8BBFA-78A6-7F43-9A05-6DA18DA76CFB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5724C-99FC-68B1-852A-72B4BD54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767FE-B2EF-A94D-32AD-64E80B6D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09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20BA-CD8F-2EED-26DD-2D41D8CB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56009D-AD29-B8DB-F4BE-952BC87B2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A4BA6-BC62-2235-B09D-B7C7E9A4B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C1DD1-66F6-6574-5717-7BEE81A3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269E-D555-E444-BFAD-757718FC656F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C6418-A78A-F680-D473-B54CC556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52EF2-DF9C-658D-0035-F71430A1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99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9D5A-E364-4431-9D5C-ED4F4A29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22A3B-566D-A6C3-1B3C-D62C8842A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97596-01E0-AA2C-FDA4-2D774240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AACAD-4BA9-AC4E-A5E0-D0161079C43B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C6CBD-F1DC-9DD4-728D-9319F2012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8291C-0418-A7F4-D602-3CE67D74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91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D8429C-1729-5580-1736-488CA528F4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EB5C5-E192-30DB-2746-0B1222F04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2623D-C943-DFE8-0A90-8101B643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2B1C-FF87-9B48-89F6-81CFE25DD6F3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A1E47-6DBD-E932-22B6-AA0DE80D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F3AF1-1ADF-82AA-7F85-33517005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231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1" y="2492376"/>
            <a:ext cx="901699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2" y="3966882"/>
            <a:ext cx="901699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A162-7CB3-5747-B186-83ADCFD86013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</p:spTree>
    <p:extLst>
      <p:ext uri="{BB962C8B-B14F-4D97-AF65-F5344CB8AC3E}">
        <p14:creationId xmlns:p14="http://schemas.microsoft.com/office/powerpoint/2010/main" val="549515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506-6A93-7E4E-9368-339D00B35209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075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2591361"/>
            <a:ext cx="10111316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3950355"/>
            <a:ext cx="10111316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F7D1AA6E-75EE-1B4E-A8EC-CD22FD6AB1A0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4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3800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800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BE3-BCC4-E44D-89AD-D6658E818ABE}" type="datetime1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1388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9E5A-8153-D34C-85C4-4AAFD25E1E10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383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4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3800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800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F12A1-E742-FE43-A844-2FA8E59485CF}" type="datetime1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23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1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7A23-A924-E949-B8D1-8CD86B9E809C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1039283" y="3991816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73506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E698-68A8-C94C-84D0-449FB31434AB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58624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C69C1-E621-A349-89CA-AD7597BD5989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1039284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1039284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55677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8CFE-E11B-7546-AF1C-C1A2E8229775}" type="datetime1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895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E657-E8E9-894B-9071-5D8A6429A2CC}" type="datetime1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20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590550"/>
            <a:ext cx="48768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7364" y="739589"/>
            <a:ext cx="48768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285" y="1816100"/>
            <a:ext cx="4876800" cy="38227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16FC-2E8F-0B46-8188-BEFEEAB14C77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174834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6" y="187452"/>
            <a:ext cx="1138220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533400"/>
            <a:ext cx="59690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499" y="1828800"/>
            <a:ext cx="5966052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81499" y="6288742"/>
            <a:ext cx="2516716" cy="365125"/>
          </a:xfrm>
        </p:spPr>
        <p:txBody>
          <a:bodyPr/>
          <a:lstStyle/>
          <a:p>
            <a:fld id="{6765DAF8-2654-CC4C-B6AF-06816FE1E473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23200" y="6288742"/>
            <a:ext cx="3567953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51005" y="179292"/>
            <a:ext cx="4374783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86162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1271" y="533400"/>
            <a:ext cx="48768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794871" y="1600200"/>
            <a:ext cx="48768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0549" y="1828800"/>
            <a:ext cx="4876800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D040E25E-62B4-0F47-958A-9070C1AD2AC1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1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C835-36F1-5C40-84E9-6ECD05919851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1039283" y="3991816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5" y="3778624"/>
            <a:ext cx="10080687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162112" y="762000"/>
            <a:ext cx="9903635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380" y="4827494"/>
            <a:ext cx="10079969" cy="122088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D28BD98D-BB09-804B-9128-06F713EA2269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55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3BBAC-AFA2-0249-A7F5-FB4CC8F1DD79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413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71529" y="779463"/>
            <a:ext cx="1810871" cy="5268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283" y="779465"/>
            <a:ext cx="8227484" cy="52689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912C-3A6A-9B4C-8DD6-B1BA25EA3458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588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1" y="2492376"/>
            <a:ext cx="901699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2" y="3966882"/>
            <a:ext cx="901699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AC471-82C6-7248-A9D3-38D33BEFA39A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7083-25D7-9C47-BFC0-C389BDD67C23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2591361"/>
            <a:ext cx="10111316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3950355"/>
            <a:ext cx="10111316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EC3701FF-FDEF-794E-B3BD-85B922320D92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1388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786D-70B7-7D43-A6A6-0CFB6FDCFACD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4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3800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800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B0296-F054-F74C-8810-5595F78506CD}" type="datetime1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1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2D8DE-F2D9-7B4D-B864-745072FF8BAD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1039283" y="3991816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3365-977A-1842-902A-DE4EC7EA8E58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1C5C-094F-FE40-A042-2EDC471C4152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4C56-A665-C243-9445-09DB8CFEC8A1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1039284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1039284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5197-01B1-D941-8FD9-965621A3A134}" type="datetime1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52B-C4D0-4E48-A001-5FB172401365}" type="datetime1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590550"/>
            <a:ext cx="48768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7364" y="739589"/>
            <a:ext cx="48768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285" y="1816100"/>
            <a:ext cx="4876800" cy="38227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9D82-2380-8045-BB1D-47F6E062E45E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6" y="187452"/>
            <a:ext cx="1138220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533400"/>
            <a:ext cx="59690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499" y="1828800"/>
            <a:ext cx="5966052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81499" y="6288742"/>
            <a:ext cx="2516716" cy="365125"/>
          </a:xfrm>
        </p:spPr>
        <p:txBody>
          <a:bodyPr/>
          <a:lstStyle/>
          <a:p>
            <a:fld id="{19832CB7-E6E6-1843-AF74-52CE48AB4EB4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23200" y="6288742"/>
            <a:ext cx="3567953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51005" y="179292"/>
            <a:ext cx="4374783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1271" y="533400"/>
            <a:ext cx="48768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794871" y="1600200"/>
            <a:ext cx="48768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0549" y="1828800"/>
            <a:ext cx="4876800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82A3C114-9616-0244-ABCD-8E203B1B6B22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5" y="3778624"/>
            <a:ext cx="10080687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162112" y="762000"/>
            <a:ext cx="9903635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380" y="4827494"/>
            <a:ext cx="10079969" cy="122088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288742"/>
            <a:ext cx="2486833" cy="365125"/>
          </a:xfrm>
        </p:spPr>
        <p:txBody>
          <a:bodyPr/>
          <a:lstStyle/>
          <a:p>
            <a:fld id="{3E0B0D04-0F1E-8D45-93C2-716D1BBF39A0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34418" y="6288742"/>
            <a:ext cx="6956735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3522-719C-774A-959A-5F2B53386718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71529" y="779463"/>
            <a:ext cx="1810871" cy="5268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283" y="779465"/>
            <a:ext cx="8227484" cy="52689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3D72-2580-B541-A19F-EA6587DBE562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62300" y="840300"/>
            <a:ext cx="844200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87023" y="4317933"/>
            <a:ext cx="8442000" cy="16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119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6F3C-55C7-4049-A0FB-E6BBC32F48C0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1039284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1039284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96359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8" name="Google Shape;28;p4"/>
          <p:cNvGrpSpPr/>
          <p:nvPr/>
        </p:nvGrpSpPr>
        <p:grpSpPr>
          <a:xfrm>
            <a:off x="33867" y="6339249"/>
            <a:ext cx="2706012" cy="475967"/>
            <a:chOff x="25400" y="4754436"/>
            <a:chExt cx="2029509" cy="356975"/>
          </a:xfrm>
        </p:grpSpPr>
        <p:sp>
          <p:nvSpPr>
            <p:cNvPr id="29" name="Google Shape;29;p4"/>
            <p:cNvSpPr txBox="1"/>
            <p:nvPr/>
          </p:nvSpPr>
          <p:spPr>
            <a:xfrm>
              <a:off x="271109" y="4808360"/>
              <a:ext cx="17838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67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Colorado State University</a:t>
              </a:r>
              <a:endParaRPr sz="10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0" name="Google Shape;30;p4"/>
            <p:cNvPicPr preferRelativeResize="0"/>
            <p:nvPr/>
          </p:nvPicPr>
          <p:blipFill rotWithShape="1">
            <a:blip r:embed="rId2">
              <a:alphaModFix/>
            </a:blip>
            <a:srcRect r="66520"/>
            <a:stretch/>
          </p:blipFill>
          <p:spPr>
            <a:xfrm>
              <a:off x="25400" y="4754436"/>
              <a:ext cx="324401" cy="3569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9651187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5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5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3200404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7534096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9" name="Google Shape;39;p5"/>
          <p:cNvGrpSpPr/>
          <p:nvPr/>
        </p:nvGrpSpPr>
        <p:grpSpPr>
          <a:xfrm>
            <a:off x="33867" y="6339249"/>
            <a:ext cx="2706012" cy="475967"/>
            <a:chOff x="25400" y="4754436"/>
            <a:chExt cx="2029509" cy="356975"/>
          </a:xfrm>
        </p:grpSpPr>
        <p:sp>
          <p:nvSpPr>
            <p:cNvPr id="40" name="Google Shape;40;p5"/>
            <p:cNvSpPr txBox="1"/>
            <p:nvPr/>
          </p:nvSpPr>
          <p:spPr>
            <a:xfrm>
              <a:off x="271109" y="4808360"/>
              <a:ext cx="17838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67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Colorado State University</a:t>
              </a:r>
              <a:endParaRPr sz="10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1" name="Google Shape;41;p5"/>
            <p:cNvPicPr preferRelativeResize="0"/>
            <p:nvPr/>
          </p:nvPicPr>
          <p:blipFill rotWithShape="1">
            <a:blip r:embed="rId2">
              <a:alphaModFix/>
            </a:blip>
            <a:srcRect r="66520"/>
            <a:stretch/>
          </p:blipFill>
          <p:spPr>
            <a:xfrm>
              <a:off x="25400" y="4754436"/>
              <a:ext cx="324401" cy="3569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49345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5" name="Google Shape;45;p6"/>
          <p:cNvGrpSpPr/>
          <p:nvPr/>
        </p:nvGrpSpPr>
        <p:grpSpPr>
          <a:xfrm>
            <a:off x="33867" y="6339249"/>
            <a:ext cx="2706012" cy="475967"/>
            <a:chOff x="25400" y="4754436"/>
            <a:chExt cx="2029509" cy="356975"/>
          </a:xfrm>
        </p:grpSpPr>
        <p:sp>
          <p:nvSpPr>
            <p:cNvPr id="46" name="Google Shape;46;p6"/>
            <p:cNvSpPr txBox="1"/>
            <p:nvPr/>
          </p:nvSpPr>
          <p:spPr>
            <a:xfrm>
              <a:off x="271109" y="4808360"/>
              <a:ext cx="17838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67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Colorado State University</a:t>
              </a:r>
              <a:endParaRPr sz="10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7" name="Google Shape;47;p6"/>
            <p:cNvPicPr preferRelativeResize="0"/>
            <p:nvPr/>
          </p:nvPicPr>
          <p:blipFill rotWithShape="1">
            <a:blip r:embed="rId2">
              <a:alphaModFix/>
            </a:blip>
            <a:srcRect r="66520"/>
            <a:stretch/>
          </p:blipFill>
          <p:spPr>
            <a:xfrm>
              <a:off x="25400" y="4754436"/>
              <a:ext cx="324401" cy="3569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910563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 column 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3" name="Google Shape;53;p7"/>
          <p:cNvGrpSpPr/>
          <p:nvPr/>
        </p:nvGrpSpPr>
        <p:grpSpPr>
          <a:xfrm>
            <a:off x="33867" y="6339249"/>
            <a:ext cx="2706012" cy="475967"/>
            <a:chOff x="25400" y="4754436"/>
            <a:chExt cx="2029509" cy="356975"/>
          </a:xfrm>
        </p:grpSpPr>
        <p:sp>
          <p:nvSpPr>
            <p:cNvPr id="54" name="Google Shape;54;p7"/>
            <p:cNvSpPr txBox="1"/>
            <p:nvPr/>
          </p:nvSpPr>
          <p:spPr>
            <a:xfrm>
              <a:off x="271109" y="4808360"/>
              <a:ext cx="17838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67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Colorado State University</a:t>
              </a:r>
              <a:endParaRPr sz="10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5" name="Google Shape;55;p7"/>
            <p:cNvPicPr preferRelativeResize="0"/>
            <p:nvPr/>
          </p:nvPicPr>
          <p:blipFill rotWithShape="1">
            <a:blip r:embed="rId2">
              <a:alphaModFix/>
            </a:blip>
            <a:srcRect r="66520"/>
            <a:stretch/>
          </p:blipFill>
          <p:spPr>
            <a:xfrm>
              <a:off x="25400" y="4754436"/>
              <a:ext cx="324401" cy="3569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566131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 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8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377471" y="949521"/>
            <a:ext cx="83256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53248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2" name="Google Shape;62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7" name="Google Shape;67;p9"/>
          <p:cNvGrpSpPr/>
          <p:nvPr/>
        </p:nvGrpSpPr>
        <p:grpSpPr>
          <a:xfrm>
            <a:off x="33867" y="6339249"/>
            <a:ext cx="2706012" cy="475967"/>
            <a:chOff x="25400" y="4754436"/>
            <a:chExt cx="2029509" cy="356975"/>
          </a:xfrm>
        </p:grpSpPr>
        <p:sp>
          <p:nvSpPr>
            <p:cNvPr id="68" name="Google Shape;68;p9"/>
            <p:cNvSpPr txBox="1"/>
            <p:nvPr/>
          </p:nvSpPr>
          <p:spPr>
            <a:xfrm>
              <a:off x="271109" y="4808360"/>
              <a:ext cx="17838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67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Colorado State University</a:t>
              </a:r>
              <a:endParaRPr sz="10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69" name="Google Shape;69;p9"/>
            <p:cNvPicPr preferRelativeResize="0"/>
            <p:nvPr/>
          </p:nvPicPr>
          <p:blipFill rotWithShape="1">
            <a:blip r:embed="rId2">
              <a:alphaModFix/>
            </a:blip>
            <a:srcRect r="66520"/>
            <a:stretch/>
          </p:blipFill>
          <p:spPr>
            <a:xfrm>
              <a:off x="25400" y="4754436"/>
              <a:ext cx="324401" cy="3569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278000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0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0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437356" y="5634700"/>
            <a:ext cx="111848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75" name="Google Shape;75;p10"/>
          <p:cNvGrpSpPr/>
          <p:nvPr/>
        </p:nvGrpSpPr>
        <p:grpSpPr>
          <a:xfrm>
            <a:off x="33867" y="6339249"/>
            <a:ext cx="2706012" cy="475967"/>
            <a:chOff x="25400" y="4754436"/>
            <a:chExt cx="2029509" cy="356975"/>
          </a:xfrm>
        </p:grpSpPr>
        <p:sp>
          <p:nvSpPr>
            <p:cNvPr id="76" name="Google Shape;76;p10"/>
            <p:cNvSpPr txBox="1"/>
            <p:nvPr/>
          </p:nvSpPr>
          <p:spPr>
            <a:xfrm>
              <a:off x="271109" y="4808360"/>
              <a:ext cx="17838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67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Colorado State University</a:t>
              </a:r>
              <a:endParaRPr sz="10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77" name="Google Shape;77;p10"/>
            <p:cNvPicPr preferRelativeResize="0"/>
            <p:nvPr/>
          </p:nvPicPr>
          <p:blipFill rotWithShape="1">
            <a:blip r:embed="rId2">
              <a:alphaModFix/>
            </a:blip>
            <a:srcRect r="66520"/>
            <a:stretch/>
          </p:blipFill>
          <p:spPr>
            <a:xfrm>
              <a:off x="25400" y="4754436"/>
              <a:ext cx="324401" cy="3569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167446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 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1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11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1138600" y="1739800"/>
            <a:ext cx="9914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1138600" y="3892600"/>
            <a:ext cx="9914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4" name="Google Shape;84;p11"/>
          <p:cNvGrpSpPr/>
          <p:nvPr/>
        </p:nvGrpSpPr>
        <p:grpSpPr>
          <a:xfrm>
            <a:off x="33867" y="6339249"/>
            <a:ext cx="2706012" cy="475967"/>
            <a:chOff x="25400" y="4754436"/>
            <a:chExt cx="2029509" cy="356975"/>
          </a:xfrm>
        </p:grpSpPr>
        <p:sp>
          <p:nvSpPr>
            <p:cNvPr id="85" name="Google Shape;85;p11"/>
            <p:cNvSpPr txBox="1"/>
            <p:nvPr/>
          </p:nvSpPr>
          <p:spPr>
            <a:xfrm>
              <a:off x="271109" y="4808360"/>
              <a:ext cx="17838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67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Colorado State University</a:t>
              </a:r>
              <a:endParaRPr sz="10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86" name="Google Shape;86;p11"/>
            <p:cNvPicPr preferRelativeResize="0"/>
            <p:nvPr/>
          </p:nvPicPr>
          <p:blipFill rotWithShape="1">
            <a:blip r:embed="rId2">
              <a:alphaModFix/>
            </a:blip>
            <a:srcRect r="66520"/>
            <a:stretch/>
          </p:blipFill>
          <p:spPr>
            <a:xfrm>
              <a:off x="25400" y="4754436"/>
              <a:ext cx="324401" cy="3569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113573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290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30F03-AD35-5940-B71C-DDCD19360A77}" type="datetime1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1" y="2492376"/>
            <a:ext cx="901699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2" y="3966882"/>
            <a:ext cx="901699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8405-8703-1041-B4D0-FCBBB24E162D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</p:spTree>
    <p:extLst>
      <p:ext uri="{BB962C8B-B14F-4D97-AF65-F5344CB8AC3E}">
        <p14:creationId xmlns:p14="http://schemas.microsoft.com/office/powerpoint/2010/main" val="407710574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144E-12A6-0C49-B883-D7A4AFA7B0B9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079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" y="187452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2591361"/>
            <a:ext cx="10111316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3950355"/>
            <a:ext cx="10111316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E74A7852-E28A-B546-A784-58D5374080BE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43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1388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A6CB-EE02-E246-9F23-2542518B4D3C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700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4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3800" y="1438835"/>
            <a:ext cx="48768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800" y="2362200"/>
            <a:ext cx="48768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5755-F153-9B42-B472-E3512287E9B0}" type="datetime1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65413" y="2286000"/>
            <a:ext cx="4750671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21120" y="2286000"/>
            <a:ext cx="475488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2790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28801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8DA-FE96-C240-952D-962E3E136F58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1039283" y="3991816"/>
            <a:ext cx="10113435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18875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BA7F-C8CE-2A43-91AF-7C300FD99656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1039283" y="1828800"/>
            <a:ext cx="48768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18438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" y="186645"/>
            <a:ext cx="11769688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ADDA-A7CF-9F48-A978-F189BAA41E14}" type="datetime1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1039284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1039284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281271" y="1828801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6281271" y="3991816"/>
            <a:ext cx="48768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56961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B841-0259-2B47-A596-CBAB6B3CBF02}" type="datetime1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30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1C35-9B6C-A646-9862-E7075913E9B6}" type="datetime1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8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1828800"/>
            <a:ext cx="10111316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1" y="6288742"/>
            <a:ext cx="2516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"/>
              </a:defRPr>
            </a:lvl1pPr>
          </a:lstStyle>
          <a:p>
            <a:fld id="{E865998B-220B-5B43-B107-36898BB45A75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6153" y="6288742"/>
            <a:ext cx="698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  <a:latin typeface="Helvetica"/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154" y="6294605"/>
            <a:ext cx="6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Helvetica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Helvetica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Helvetica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1828800"/>
            <a:ext cx="10111316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1" y="6288742"/>
            <a:ext cx="2516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"/>
              </a:defRPr>
            </a:lvl1pPr>
          </a:lstStyle>
          <a:p>
            <a:fld id="{2E88FEAC-8492-5941-8E39-7D8959921615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6153" y="6288742"/>
            <a:ext cx="698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  <a:latin typeface="Helvetica"/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154" y="6294605"/>
            <a:ext cx="6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6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  <p:sldLayoutId id="2147484172" r:id="rId12"/>
    <p:sldLayoutId id="2147484173" r:id="rId13"/>
    <p:sldLayoutId id="2147484174" r:id="rId14"/>
    <p:sldLayoutId id="2147484175" r:id="rId15"/>
    <p:sldLayoutId id="2147484176" r:id="rId16"/>
    <p:sldLayoutId id="2147484177" r:id="rId17"/>
    <p:sldLayoutId id="2147484178" r:id="rId18"/>
    <p:sldLayoutId id="2147484179" r:id="rId1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Helvetica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Helvetica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Helvetica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748168-099B-A430-7A81-F941A77C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9D6EF-9B79-7E02-2EE6-569252826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75E90-1091-3773-DE3B-382E9F699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25D2D-1DC7-3A4A-BA19-140AB110F77E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BF615-4E95-C6FD-0873-FA625AD22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C5F9A-212F-394D-C4D6-C3EE24295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55B38-8869-B94C-9C24-34DB8DE6E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58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1828800"/>
            <a:ext cx="10111316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1" y="6288742"/>
            <a:ext cx="2516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"/>
              </a:defRPr>
            </a:lvl1pPr>
          </a:lstStyle>
          <a:p>
            <a:fld id="{E103A309-33F6-1B47-932B-E28B97CA9DF1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6153" y="6288742"/>
            <a:ext cx="698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  <a:latin typeface="Helvetica"/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154" y="6294605"/>
            <a:ext cx="6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2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  <p:sldLayoutId id="2147484221" r:id="rId12"/>
    <p:sldLayoutId id="2147484222" r:id="rId13"/>
    <p:sldLayoutId id="2147484223" r:id="rId14"/>
    <p:sldLayoutId id="2147484224" r:id="rId15"/>
    <p:sldLayoutId id="2147484225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Helvetica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Helvetica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Helvetica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1828800"/>
            <a:ext cx="10111316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1" y="6288742"/>
            <a:ext cx="2516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"/>
              </a:defRPr>
            </a:lvl1pPr>
          </a:lstStyle>
          <a:p>
            <a:fld id="{87E4D475-A52F-E94F-980A-0DE982757D59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6153" y="6288742"/>
            <a:ext cx="698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  <a:latin typeface="Helvetica"/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154" y="6294605"/>
            <a:ext cx="6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Helvetica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Helvetica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Helvetica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25125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1828800"/>
            <a:ext cx="10111316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1" y="6288742"/>
            <a:ext cx="2516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"/>
              </a:defRPr>
            </a:lvl1pPr>
          </a:lstStyle>
          <a:p>
            <a:fld id="{2D8974A7-0562-6646-A0E9-AAF2E2599C63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6153" y="6288742"/>
            <a:ext cx="698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  <a:latin typeface="Helvetica"/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154" y="6294605"/>
            <a:ext cx="6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3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  <p:sldLayoutId id="2147484212" r:id="rId14"/>
    <p:sldLayoutId id="2147484213" r:id="rId15"/>
    <p:sldLayoutId id="2147484214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Helvetica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Helvetica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Helvetica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1828800"/>
            <a:ext cx="10111316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1" y="6288742"/>
            <a:ext cx="2516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"/>
              </a:defRPr>
            </a:lvl1pPr>
          </a:lstStyle>
          <a:p>
            <a:fld id="{1EB95A0B-896C-F443-B4DD-95878DCD89F8}" type="datetime1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6153" y="6288742"/>
            <a:ext cx="698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  <a:latin typeface="Helvetica"/>
              </a:defRPr>
            </a:lvl1pPr>
          </a:lstStyle>
          <a:p>
            <a:r>
              <a:rPr lang="en-US"/>
              <a:t>Hill and Schumacher: Precip ML Forecasts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154" y="6294605"/>
            <a:ext cx="6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8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Helvetica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Helvetica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Helvetica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5" y="1828800"/>
            <a:ext cx="10111316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1" y="6288742"/>
            <a:ext cx="2516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"/>
              </a:defRPr>
            </a:lvl1pPr>
          </a:lstStyle>
          <a:p>
            <a:fld id="{5B067BEE-884E-2844-ACDB-3951E9F74007}" type="datetime1">
              <a:rPr lang="en-US" smtClean="0"/>
              <a:t>11/15/23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6153" y="6288742"/>
            <a:ext cx="698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  <a:latin typeface="Helvetica"/>
              </a:defRPr>
            </a:lvl1pPr>
          </a:lstStyle>
          <a:p>
            <a:r>
              <a:rPr lang="en-US"/>
              <a:t>Hill and Schumacher: Precip ML Forecasts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154" y="6294605"/>
            <a:ext cx="6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  <p:sldLayoutId id="2147484296" r:id="rId12"/>
    <p:sldLayoutId id="2147484297" r:id="rId13"/>
    <p:sldLayoutId id="2147484298" r:id="rId14"/>
    <p:sldLayoutId id="2147484299" r:id="rId15"/>
    <p:sldLayoutId id="2147484300" r:id="rId16"/>
    <p:sldLayoutId id="2147484301" r:id="rId1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Helvetica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Helvetica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Helvetica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1.xml"/><Relationship Id="rId5" Type="http://schemas.openxmlformats.org/officeDocument/2006/relationships/hyperlink" Target="http://schumacher.atmos.colostate.edu/hilla/csu_mlp/" TargetMode="Externa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chumacher.atmos.colostate.edu/hilla/csu_mlp/" TargetMode="External"/><Relationship Id="rId2" Type="http://schemas.openxmlformats.org/officeDocument/2006/relationships/hyperlink" Target="mailto:russ.schumacher@colostate.edu" TargetMode="Externa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2091368"/>
            <a:ext cx="12191999" cy="484006"/>
          </a:xfrm>
        </p:spPr>
        <p:txBody>
          <a:bodyPr anchor="b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Aaron J. Hill</a:t>
            </a:r>
            <a:r>
              <a:rPr lang="en-US" sz="2400" b="1" baseline="30000" dirty="0">
                <a:solidFill>
                  <a:srgbClr val="FFFFFF"/>
                </a:solidFill>
              </a:rPr>
              <a:t>1</a:t>
            </a:r>
            <a:r>
              <a:rPr lang="en-US" sz="2400" b="1" dirty="0">
                <a:solidFill>
                  <a:srgbClr val="FFFFFF"/>
                </a:solidFill>
              </a:rPr>
              <a:t> and Russ S. Schumacher</a:t>
            </a:r>
            <a:r>
              <a:rPr lang="en-US" sz="2400" b="1" baseline="30000" dirty="0">
                <a:solidFill>
                  <a:srgbClr val="FFFFFF"/>
                </a:solidFill>
              </a:rPr>
              <a:t>2</a:t>
            </a:r>
            <a:endParaRPr lang="en-US" sz="2400" baseline="30000" dirty="0">
              <a:solidFill>
                <a:srgbClr val="FFFFFF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14902" y="343395"/>
            <a:ext cx="11321143" cy="1238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itchFamily="2" charset="0"/>
                <a:ea typeface="+mn-lt"/>
                <a:cs typeface="+mn-lt"/>
              </a:rPr>
              <a:t>AI and Machine Learning in NWP: A look at Excessive Rainfall with the CSU-MLP</a:t>
            </a:r>
            <a:endParaRPr lang="en-US" sz="36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755791"/>
            <a:ext cx="12192000" cy="392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algn="ctr" defTabSz="914400">
              <a:spcBef>
                <a:spcPct val="0"/>
              </a:spcBef>
              <a:defRPr/>
            </a:pPr>
            <a:endParaRPr lang="en-US" dirty="0">
              <a:solidFill>
                <a:srgbClr val="FFFFFF"/>
              </a:solidFill>
              <a:latin typeface="Helvetica"/>
              <a:ea typeface="+mj-ea"/>
              <a:cs typeface="+mj-cs"/>
            </a:endParaRPr>
          </a:p>
          <a:p>
            <a:pPr algn="ctr" defTabSz="914400">
              <a:spcBef>
                <a:spcPct val="0"/>
              </a:spcBef>
              <a:defRPr/>
            </a:pPr>
            <a:endParaRPr lang="en-US" dirty="0">
              <a:solidFill>
                <a:srgbClr val="FFFFFF"/>
              </a:solidFill>
              <a:latin typeface="Helvetica"/>
              <a:ea typeface="+mj-ea"/>
              <a:cs typeface="+mj-cs"/>
            </a:endParaRPr>
          </a:p>
          <a:p>
            <a:pPr algn="ctr" defTabSz="914400">
              <a:spcBef>
                <a:spcPct val="0"/>
              </a:spcBef>
              <a:defRPr/>
            </a:pPr>
            <a:r>
              <a:rPr lang="en-US" baseline="30000" dirty="0">
                <a:solidFill>
                  <a:srgbClr val="FFFFFF"/>
                </a:solidFill>
                <a:latin typeface="Helvetica"/>
                <a:ea typeface="+mj-ea"/>
                <a:cs typeface="+mj-cs"/>
              </a:rPr>
              <a:t>1</a:t>
            </a:r>
            <a:r>
              <a:rPr lang="en-US" dirty="0">
                <a:solidFill>
                  <a:srgbClr val="FFFFFF"/>
                </a:solidFill>
                <a:latin typeface="Helvetica"/>
                <a:ea typeface="+mj-ea"/>
                <a:cs typeface="+mj-cs"/>
              </a:rPr>
              <a:t>School of Meteorology, University of Oklahoma</a:t>
            </a:r>
          </a:p>
          <a:p>
            <a:pPr algn="ctr" defTabSz="914400">
              <a:spcBef>
                <a:spcPct val="0"/>
              </a:spcBef>
              <a:defRPr/>
            </a:pPr>
            <a:r>
              <a:rPr lang="en-US" baseline="30000" dirty="0">
                <a:solidFill>
                  <a:srgbClr val="FFFFFF"/>
                </a:solidFill>
                <a:latin typeface="Helvetica"/>
                <a:ea typeface="+mj-ea"/>
                <a:cs typeface="+mj-cs"/>
              </a:rPr>
              <a:t>2</a:t>
            </a:r>
            <a:r>
              <a:rPr lang="en-US" dirty="0">
                <a:solidFill>
                  <a:srgbClr val="FFFFFF"/>
                </a:solidFill>
                <a:latin typeface="Helvetica"/>
                <a:ea typeface="+mj-ea"/>
                <a:cs typeface="+mj-cs"/>
              </a:rPr>
              <a:t>Department of Atmospheric Science, Colorado State University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0526" y="5668146"/>
            <a:ext cx="12192000" cy="86177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Helvetica"/>
                <a:cs typeface="Helvetica"/>
              </a:rPr>
              <a:t>Research supported by NOAA JTTI grant NA21OAR4590187 </a:t>
            </a:r>
          </a:p>
          <a:p>
            <a:pPr algn="ctr"/>
            <a:endParaRPr lang="is-IS" sz="1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Helvetica"/>
                <a:cs typeface="Helvetica"/>
              </a:rPr>
              <a:t>Winter Weather Workshop, NWS OKX WFO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Helvetica"/>
                <a:cs typeface="Helvetica"/>
              </a:rPr>
              <a:t>November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B6E2C-E2D0-6A42-9867-1C3076AAF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12" y="3337349"/>
            <a:ext cx="4889907" cy="1160496"/>
          </a:xfrm>
          <a:prstGeom prst="rect">
            <a:avLst/>
          </a:prstGeom>
          <a:solidFill>
            <a:srgbClr val="004F27"/>
          </a:solidFill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3D677A-9689-AD40-BD69-379B48781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686" y="3298111"/>
            <a:ext cx="1199734" cy="11997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471BF8B-D37E-6B3A-582D-F6B9D9278AFD}"/>
              </a:ext>
            </a:extLst>
          </p:cNvPr>
          <p:cNvSpPr txBox="1">
            <a:spLocks/>
          </p:cNvSpPr>
          <p:nvPr/>
        </p:nvSpPr>
        <p:spPr>
          <a:xfrm>
            <a:off x="0" y="5018655"/>
            <a:ext cx="12192000" cy="3925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algn="ctr" defTabSz="914400">
              <a:spcBef>
                <a:spcPct val="0"/>
              </a:spcBef>
              <a:defRPr/>
            </a:pPr>
            <a:endParaRPr lang="en-US" sz="1600" dirty="0">
              <a:solidFill>
                <a:srgbClr val="FFFFFF"/>
              </a:solidFill>
              <a:latin typeface="Helvetica"/>
              <a:ea typeface="+mj-ea"/>
              <a:cs typeface="+mj-cs"/>
            </a:endParaRPr>
          </a:p>
          <a:p>
            <a:pPr algn="ctr" defTabSz="914400">
              <a:spcBef>
                <a:spcPct val="0"/>
              </a:spcBef>
              <a:defRPr/>
            </a:pPr>
            <a:endParaRPr lang="en-US" sz="1600" dirty="0">
              <a:solidFill>
                <a:srgbClr val="FFFFFF"/>
              </a:solidFill>
              <a:latin typeface="Helvetica"/>
              <a:ea typeface="+mj-ea"/>
              <a:cs typeface="+mj-cs"/>
            </a:endParaRPr>
          </a:p>
          <a:p>
            <a:pPr algn="ctr" defTabSz="914400">
              <a:spcBef>
                <a:spcPct val="0"/>
              </a:spcBef>
              <a:defRPr/>
            </a:pPr>
            <a:r>
              <a:rPr lang="en-US" sz="1600" dirty="0">
                <a:solidFill>
                  <a:srgbClr val="FFFFFF"/>
                </a:solidFill>
                <a:latin typeface="Helvetica"/>
                <a:ea typeface="+mj-ea"/>
                <a:cs typeface="+mj-cs"/>
              </a:rPr>
              <a:t>Along with NOAA partners: Mark Klein and Jim Nelson (WPC)</a:t>
            </a:r>
            <a:endParaRPr lang="en-US" sz="1600" dirty="0">
              <a:solidFill>
                <a:srgbClr val="FFFFFF"/>
              </a:solidFill>
              <a:latin typeface="Helvetica"/>
              <a:ea typeface="+mj-ea"/>
              <a:cs typeface="Helvetica"/>
            </a:endParaRPr>
          </a:p>
          <a:p>
            <a:pPr algn="ctr" defTabSz="914400">
              <a:spcBef>
                <a:spcPct val="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Helvetica"/>
                <a:ea typeface="+mj-ea"/>
                <a:cs typeface="Helvetica"/>
              </a:rPr>
              <a:t>And contributions from Allie Mazurek (CSU) and Hanna McDaniel (FSU)</a:t>
            </a:r>
            <a:endParaRPr lang="en-US" sz="1400" dirty="0">
              <a:solidFill>
                <a:schemeClr val="bg1"/>
              </a:solidFill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C575-3054-4DA2-51E8-DAB3EB4F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8" y="402403"/>
            <a:ext cx="10619315" cy="740747"/>
          </a:xfrm>
        </p:spPr>
        <p:txBody>
          <a:bodyPr/>
          <a:lstStyle/>
          <a:p>
            <a:r>
              <a:rPr lang="en-US" sz="3600"/>
              <a:t>Good forecast example: 27-28 December 2022 (California flooding)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93284-23FF-7DEF-31B7-30AF9DAF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3898-890B-420C-853F-EB00731C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95088-7155-E507-696B-B6682673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886" y="1149013"/>
            <a:ext cx="11417974" cy="5708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E4095-311C-95BE-346A-1EC753897C44}"/>
              </a:ext>
            </a:extLst>
          </p:cNvPr>
          <p:cNvSpPr txBox="1"/>
          <p:nvPr/>
        </p:nvSpPr>
        <p:spPr>
          <a:xfrm>
            <a:off x="10548499" y="5865502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ECB6E-D4CB-378A-0988-9D025B255859}"/>
              </a:ext>
            </a:extLst>
          </p:cNvPr>
          <p:cNvSpPr txBox="1"/>
          <p:nvPr/>
        </p:nvSpPr>
        <p:spPr>
          <a:xfrm>
            <a:off x="6784219" y="5853776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46C5E-6D57-6753-C367-C712348CCF8E}"/>
              </a:ext>
            </a:extLst>
          </p:cNvPr>
          <p:cNvSpPr txBox="1"/>
          <p:nvPr/>
        </p:nvSpPr>
        <p:spPr>
          <a:xfrm>
            <a:off x="2990668" y="5827077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938A2-14D1-F343-B91E-1CB81ECD6D96}"/>
              </a:ext>
            </a:extLst>
          </p:cNvPr>
          <p:cNvSpPr txBox="1"/>
          <p:nvPr/>
        </p:nvSpPr>
        <p:spPr>
          <a:xfrm>
            <a:off x="10548499" y="3311604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92303-D443-A8BA-586B-254F07FED768}"/>
              </a:ext>
            </a:extLst>
          </p:cNvPr>
          <p:cNvSpPr txBox="1"/>
          <p:nvPr/>
        </p:nvSpPr>
        <p:spPr>
          <a:xfrm>
            <a:off x="6784219" y="3299878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F57CD-CA67-04F7-DA9D-25F66499F9EC}"/>
              </a:ext>
            </a:extLst>
          </p:cNvPr>
          <p:cNvSpPr txBox="1"/>
          <p:nvPr/>
        </p:nvSpPr>
        <p:spPr>
          <a:xfrm>
            <a:off x="2990668" y="3273179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C33A8-51C8-B92E-9675-C92617325AB5}"/>
              </a:ext>
            </a:extLst>
          </p:cNvPr>
          <p:cNvSpPr txBox="1"/>
          <p:nvPr/>
        </p:nvSpPr>
        <p:spPr>
          <a:xfrm>
            <a:off x="8790213" y="771071"/>
            <a:ext cx="2518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Fixed frequency model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34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C575-3054-4DA2-51E8-DAB3EB4F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8" y="402403"/>
            <a:ext cx="10619315" cy="740747"/>
          </a:xfrm>
        </p:spPr>
        <p:txBody>
          <a:bodyPr/>
          <a:lstStyle/>
          <a:p>
            <a:r>
              <a:rPr lang="en-US" sz="3600"/>
              <a:t>Good forecast example: 27-28 December 2022 (California flooding)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93284-23FF-7DEF-31B7-30AF9DAF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3898-890B-420C-853F-EB00731C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95088-7155-E507-696B-B6682673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886" y="1149013"/>
            <a:ext cx="11417974" cy="5708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C21B7-58DC-8992-8669-1AD02F4694FE}"/>
              </a:ext>
            </a:extLst>
          </p:cNvPr>
          <p:cNvSpPr txBox="1"/>
          <p:nvPr/>
        </p:nvSpPr>
        <p:spPr>
          <a:xfrm>
            <a:off x="10548499" y="5865502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72B48-46DA-25E7-BAC7-920B7CD55A96}"/>
              </a:ext>
            </a:extLst>
          </p:cNvPr>
          <p:cNvSpPr txBox="1"/>
          <p:nvPr/>
        </p:nvSpPr>
        <p:spPr>
          <a:xfrm>
            <a:off x="6784219" y="5853776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97DAF-B80E-B412-870D-509D24340F28}"/>
              </a:ext>
            </a:extLst>
          </p:cNvPr>
          <p:cNvSpPr txBox="1"/>
          <p:nvPr/>
        </p:nvSpPr>
        <p:spPr>
          <a:xfrm>
            <a:off x="2990668" y="5827077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C7BA4-C233-7C62-785C-5E9206BBC0C2}"/>
              </a:ext>
            </a:extLst>
          </p:cNvPr>
          <p:cNvSpPr txBox="1"/>
          <p:nvPr/>
        </p:nvSpPr>
        <p:spPr>
          <a:xfrm>
            <a:off x="10548499" y="3311604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2CCD9-6F16-85EC-485F-B90F10ACDF71}"/>
              </a:ext>
            </a:extLst>
          </p:cNvPr>
          <p:cNvSpPr txBox="1"/>
          <p:nvPr/>
        </p:nvSpPr>
        <p:spPr>
          <a:xfrm>
            <a:off x="6784219" y="3299878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56090-CFDC-A565-0BFB-4E4E9CDAD301}"/>
              </a:ext>
            </a:extLst>
          </p:cNvPr>
          <p:cNvSpPr txBox="1"/>
          <p:nvPr/>
        </p:nvSpPr>
        <p:spPr>
          <a:xfrm>
            <a:off x="2990668" y="3273179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412403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C575-3054-4DA2-51E8-DAB3EB4F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8" y="402403"/>
            <a:ext cx="10619315" cy="740747"/>
          </a:xfrm>
        </p:spPr>
        <p:txBody>
          <a:bodyPr/>
          <a:lstStyle/>
          <a:p>
            <a:r>
              <a:rPr lang="en-US" sz="3600" dirty="0"/>
              <a:t>Good forecast example: 11-12 June 2023 (Colorado flash flooding)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93284-23FF-7DEF-31B7-30AF9DAF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3898-890B-420C-853F-EB00731C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95088-7155-E507-696B-B6682673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886" y="1149013"/>
            <a:ext cx="11417974" cy="5708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E4095-311C-95BE-346A-1EC753897C44}"/>
              </a:ext>
            </a:extLst>
          </p:cNvPr>
          <p:cNvSpPr txBox="1"/>
          <p:nvPr/>
        </p:nvSpPr>
        <p:spPr>
          <a:xfrm>
            <a:off x="10548499" y="5865502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ECB6E-D4CB-378A-0988-9D025B255859}"/>
              </a:ext>
            </a:extLst>
          </p:cNvPr>
          <p:cNvSpPr txBox="1"/>
          <p:nvPr/>
        </p:nvSpPr>
        <p:spPr>
          <a:xfrm>
            <a:off x="6784219" y="5853776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46C5E-6D57-6753-C367-C712348CCF8E}"/>
              </a:ext>
            </a:extLst>
          </p:cNvPr>
          <p:cNvSpPr txBox="1"/>
          <p:nvPr/>
        </p:nvSpPr>
        <p:spPr>
          <a:xfrm>
            <a:off x="2990668" y="5827077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938A2-14D1-F343-B91E-1CB81ECD6D96}"/>
              </a:ext>
            </a:extLst>
          </p:cNvPr>
          <p:cNvSpPr txBox="1"/>
          <p:nvPr/>
        </p:nvSpPr>
        <p:spPr>
          <a:xfrm>
            <a:off x="10548499" y="3311604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92303-D443-A8BA-586B-254F07FED768}"/>
              </a:ext>
            </a:extLst>
          </p:cNvPr>
          <p:cNvSpPr txBox="1"/>
          <p:nvPr/>
        </p:nvSpPr>
        <p:spPr>
          <a:xfrm>
            <a:off x="6784219" y="3299878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F57CD-CA67-04F7-DA9D-25F66499F9EC}"/>
              </a:ext>
            </a:extLst>
          </p:cNvPr>
          <p:cNvSpPr txBox="1"/>
          <p:nvPr/>
        </p:nvSpPr>
        <p:spPr>
          <a:xfrm>
            <a:off x="2990668" y="3273179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C33A8-51C8-B92E-9675-C92617325AB5}"/>
              </a:ext>
            </a:extLst>
          </p:cNvPr>
          <p:cNvSpPr txBox="1"/>
          <p:nvPr/>
        </p:nvSpPr>
        <p:spPr>
          <a:xfrm>
            <a:off x="8790213" y="771071"/>
            <a:ext cx="2518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Helvetica" charset="0"/>
                <a:cs typeface="Helvetica"/>
              </a:rPr>
              <a:t>Fixed frequency model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2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C575-3054-4DA2-51E8-DAB3EB4F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8" y="402403"/>
            <a:ext cx="10619315" cy="740747"/>
          </a:xfrm>
        </p:spPr>
        <p:txBody>
          <a:bodyPr/>
          <a:lstStyle/>
          <a:p>
            <a:r>
              <a:rPr lang="en-US" sz="3600" dirty="0"/>
              <a:t>Good forecast example: 11-12 June 2023 (Colorado flash flooding)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93284-23FF-7DEF-31B7-30AF9DAF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3898-890B-420C-853F-EB00731C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95088-7155-E507-696B-B6682673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886" y="1149013"/>
            <a:ext cx="11417974" cy="5708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C21B7-58DC-8992-8669-1AD02F4694FE}"/>
              </a:ext>
            </a:extLst>
          </p:cNvPr>
          <p:cNvSpPr txBox="1"/>
          <p:nvPr/>
        </p:nvSpPr>
        <p:spPr>
          <a:xfrm>
            <a:off x="10548499" y="5865502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72B48-46DA-25E7-BAC7-920B7CD55A96}"/>
              </a:ext>
            </a:extLst>
          </p:cNvPr>
          <p:cNvSpPr txBox="1"/>
          <p:nvPr/>
        </p:nvSpPr>
        <p:spPr>
          <a:xfrm>
            <a:off x="6784219" y="5853776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97DAF-B80E-B412-870D-509D24340F28}"/>
              </a:ext>
            </a:extLst>
          </p:cNvPr>
          <p:cNvSpPr txBox="1"/>
          <p:nvPr/>
        </p:nvSpPr>
        <p:spPr>
          <a:xfrm>
            <a:off x="2990668" y="5827077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C7BA4-C233-7C62-785C-5E9206BBC0C2}"/>
              </a:ext>
            </a:extLst>
          </p:cNvPr>
          <p:cNvSpPr txBox="1"/>
          <p:nvPr/>
        </p:nvSpPr>
        <p:spPr>
          <a:xfrm>
            <a:off x="10548499" y="3311604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2CCD9-6F16-85EC-485F-B90F10ACDF71}"/>
              </a:ext>
            </a:extLst>
          </p:cNvPr>
          <p:cNvSpPr txBox="1"/>
          <p:nvPr/>
        </p:nvSpPr>
        <p:spPr>
          <a:xfrm>
            <a:off x="6784219" y="3299878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56090-CFDC-A565-0BFB-4E4E9CDAD301}"/>
              </a:ext>
            </a:extLst>
          </p:cNvPr>
          <p:cNvSpPr txBox="1"/>
          <p:nvPr/>
        </p:nvSpPr>
        <p:spPr>
          <a:xfrm>
            <a:off x="2990668" y="3273179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149029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C575-3054-4DA2-51E8-DAB3EB4F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8" y="204133"/>
            <a:ext cx="10619315" cy="740747"/>
          </a:xfrm>
        </p:spPr>
        <p:txBody>
          <a:bodyPr/>
          <a:lstStyle/>
          <a:p>
            <a:r>
              <a:rPr lang="en-US" sz="3600"/>
              <a:t>Poor forecast example: 5-6 December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93284-23FF-7DEF-31B7-30AF9DAF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3898-890B-420C-853F-EB00731C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95088-7155-E507-696B-B6682673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886" y="1149013"/>
            <a:ext cx="11417974" cy="5708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E4095-311C-95BE-346A-1EC753897C44}"/>
              </a:ext>
            </a:extLst>
          </p:cNvPr>
          <p:cNvSpPr txBox="1"/>
          <p:nvPr/>
        </p:nvSpPr>
        <p:spPr>
          <a:xfrm>
            <a:off x="10548499" y="5865502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ECB6E-D4CB-378A-0988-9D025B255859}"/>
              </a:ext>
            </a:extLst>
          </p:cNvPr>
          <p:cNvSpPr txBox="1"/>
          <p:nvPr/>
        </p:nvSpPr>
        <p:spPr>
          <a:xfrm>
            <a:off x="6784219" y="5853776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46C5E-6D57-6753-C367-C712348CCF8E}"/>
              </a:ext>
            </a:extLst>
          </p:cNvPr>
          <p:cNvSpPr txBox="1"/>
          <p:nvPr/>
        </p:nvSpPr>
        <p:spPr>
          <a:xfrm>
            <a:off x="2990668" y="5827077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938A2-14D1-F343-B91E-1CB81ECD6D96}"/>
              </a:ext>
            </a:extLst>
          </p:cNvPr>
          <p:cNvSpPr txBox="1"/>
          <p:nvPr/>
        </p:nvSpPr>
        <p:spPr>
          <a:xfrm>
            <a:off x="10548499" y="3311604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92303-D443-A8BA-586B-254F07FED768}"/>
              </a:ext>
            </a:extLst>
          </p:cNvPr>
          <p:cNvSpPr txBox="1"/>
          <p:nvPr/>
        </p:nvSpPr>
        <p:spPr>
          <a:xfrm>
            <a:off x="6784219" y="3299878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F57CD-CA67-04F7-DA9D-25F66499F9EC}"/>
              </a:ext>
            </a:extLst>
          </p:cNvPr>
          <p:cNvSpPr txBox="1"/>
          <p:nvPr/>
        </p:nvSpPr>
        <p:spPr>
          <a:xfrm>
            <a:off x="2990668" y="3273179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106202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C575-3054-4DA2-51E8-DAB3EB4F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8" y="204133"/>
            <a:ext cx="10619315" cy="740747"/>
          </a:xfrm>
        </p:spPr>
        <p:txBody>
          <a:bodyPr/>
          <a:lstStyle/>
          <a:p>
            <a:r>
              <a:rPr lang="en-US" sz="3600"/>
              <a:t>Poor forecast example: 5-6 December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93284-23FF-7DEF-31B7-30AF9DAF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3898-890B-420C-853F-EB00731C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95088-7155-E507-696B-B6682673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886" y="1149013"/>
            <a:ext cx="11417974" cy="5708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E4095-311C-95BE-346A-1EC753897C44}"/>
              </a:ext>
            </a:extLst>
          </p:cNvPr>
          <p:cNvSpPr txBox="1"/>
          <p:nvPr/>
        </p:nvSpPr>
        <p:spPr>
          <a:xfrm>
            <a:off x="10548499" y="5865502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ECB6E-D4CB-378A-0988-9D025B255859}"/>
              </a:ext>
            </a:extLst>
          </p:cNvPr>
          <p:cNvSpPr txBox="1"/>
          <p:nvPr/>
        </p:nvSpPr>
        <p:spPr>
          <a:xfrm>
            <a:off x="6784219" y="5853776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46C5E-6D57-6753-C367-C712348CCF8E}"/>
              </a:ext>
            </a:extLst>
          </p:cNvPr>
          <p:cNvSpPr txBox="1"/>
          <p:nvPr/>
        </p:nvSpPr>
        <p:spPr>
          <a:xfrm>
            <a:off x="2990668" y="5827077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938A2-14D1-F343-B91E-1CB81ECD6D96}"/>
              </a:ext>
            </a:extLst>
          </p:cNvPr>
          <p:cNvSpPr txBox="1"/>
          <p:nvPr/>
        </p:nvSpPr>
        <p:spPr>
          <a:xfrm>
            <a:off x="10548499" y="3311604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92303-D443-A8BA-586B-254F07FED768}"/>
              </a:ext>
            </a:extLst>
          </p:cNvPr>
          <p:cNvSpPr txBox="1"/>
          <p:nvPr/>
        </p:nvSpPr>
        <p:spPr>
          <a:xfrm>
            <a:off x="6784219" y="3299878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F57CD-CA67-04F7-DA9D-25F66499F9EC}"/>
              </a:ext>
            </a:extLst>
          </p:cNvPr>
          <p:cNvSpPr txBox="1"/>
          <p:nvPr/>
        </p:nvSpPr>
        <p:spPr>
          <a:xfrm>
            <a:off x="2990668" y="3273179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115875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3793-331D-D87B-82C4-6C8DA522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2402"/>
            <a:ext cx="10111316" cy="661988"/>
          </a:xfrm>
        </p:spPr>
        <p:txBody>
          <a:bodyPr/>
          <a:lstStyle/>
          <a:p>
            <a:r>
              <a:rPr lang="en-US" dirty="0"/>
              <a:t>Verification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5E400-B375-14C2-917E-409C60FB3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1547"/>
            <a:ext cx="10762503" cy="5582611"/>
          </a:xfrm>
        </p:spPr>
        <p:txBody>
          <a:bodyPr>
            <a:normAutofit/>
          </a:bodyPr>
          <a:lstStyle/>
          <a:p>
            <a:r>
              <a:rPr lang="en-US" sz="2800" dirty="0"/>
              <a:t>Two versions of CSU-MLP forecasts were run retrospectively from October 2020 through August 2023</a:t>
            </a:r>
            <a:endParaRPr lang="en-US" sz="2800" b="1" dirty="0"/>
          </a:p>
          <a:p>
            <a:r>
              <a:rPr lang="en-US" sz="2800" dirty="0"/>
              <a:t>Forecasts evaluated against WPC’s Unified Flood Verification System </a:t>
            </a:r>
            <a:r>
              <a:rPr lang="en-US" sz="2800" dirty="0">
                <a:cs typeface="Helvetica"/>
              </a:rPr>
              <a:t>(Erickson et al. 2019, 2021)</a:t>
            </a:r>
            <a:r>
              <a:rPr lang="en-US" sz="2800" dirty="0"/>
              <a:t>, includes flash flood guidance exceedances, 5-yr ARI exceedances, flash flood LSRs, USGS and MPING flood reports</a:t>
            </a:r>
            <a:endParaRPr lang="en-US" sz="2800" dirty="0">
              <a:cs typeface="Helvetica"/>
            </a:endParaRPr>
          </a:p>
          <a:p>
            <a:r>
              <a:rPr lang="en-US" sz="2800" b="1" dirty="0"/>
              <a:t>For all forecasts, we use the “new” definitions for ERO probabilities: 5, 15, 40, 70%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ED2B9-F975-D07F-E773-DB5B1297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4F70C17-18A7-7B89-D2C2-CB38D908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153" y="6288742"/>
            <a:ext cx="6985000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39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1E3BF-99BB-C773-F409-EB8E3890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B4FF3-1382-9E0E-32AE-C47789FE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08104" y="39221"/>
            <a:ext cx="8169031" cy="6213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96A4D-6F00-66E1-8899-73584A32A9BF}"/>
              </a:ext>
            </a:extLst>
          </p:cNvPr>
          <p:cNvSpPr txBox="1"/>
          <p:nvPr/>
        </p:nvSpPr>
        <p:spPr>
          <a:xfrm>
            <a:off x="8529400" y="1761065"/>
            <a:ext cx="27132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Forecasts are skillful out to at least 6 days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91D5C1-5842-A9C1-45FF-5F036293E528}"/>
              </a:ext>
            </a:extLst>
          </p:cNvPr>
          <p:cNvCxnSpPr/>
          <p:nvPr/>
        </p:nvCxnSpPr>
        <p:spPr>
          <a:xfrm>
            <a:off x="9593700" y="3146060"/>
            <a:ext cx="0" cy="9162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90372B-DDAE-8E4A-2C73-465FDE2559AC}"/>
              </a:ext>
            </a:extLst>
          </p:cNvPr>
          <p:cNvSpPr txBox="1"/>
          <p:nvPr/>
        </p:nvSpPr>
        <p:spPr>
          <a:xfrm>
            <a:off x="271720" y="132930"/>
            <a:ext cx="32972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Brier skill score with respect to smoothed daily climatology, higher is better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Helvetica" charset="0"/>
                <a:ea typeface="Helvetica" charset="0"/>
                <a:cs typeface="Helvetica" charset="0"/>
              </a:rPr>
              <a:t>~2.5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years of forecasts (Oct 2020-Apr 2023)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37A86-E008-9F10-C194-6235A8C7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154C1-CACC-693F-1CC3-92CA20A86E73}"/>
              </a:ext>
            </a:extLst>
          </p:cNvPr>
          <p:cNvSpPr txBox="1"/>
          <p:nvPr/>
        </p:nvSpPr>
        <p:spPr>
          <a:xfrm>
            <a:off x="4724400" y="3200400"/>
            <a:ext cx="253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61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AD55D5-1E63-5AF6-EF0A-3098E827D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44"/>
          <a:stretch/>
        </p:blipFill>
        <p:spPr>
          <a:xfrm>
            <a:off x="4977996" y="631081"/>
            <a:ext cx="6841966" cy="51386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1E3BF-99BB-C773-F409-EB8E3890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B4FF3-1382-9E0E-32AE-C47789FE4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94" t="8169" r="2638" b="82020"/>
          <a:stretch/>
        </p:blipFill>
        <p:spPr>
          <a:xfrm>
            <a:off x="8363119" y="932712"/>
            <a:ext cx="3232294" cy="5940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90372B-DDAE-8E4A-2C73-465FDE2559AC}"/>
              </a:ext>
            </a:extLst>
          </p:cNvPr>
          <p:cNvSpPr txBox="1"/>
          <p:nvPr/>
        </p:nvSpPr>
        <p:spPr>
          <a:xfrm>
            <a:off x="271720" y="132930"/>
            <a:ext cx="3297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Brier skill score with respect to smoothed daily climatology, higher is better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Helvetica" charset="0"/>
                <a:ea typeface="Helvetica" charset="0"/>
                <a:cs typeface="Helvetica" charset="0"/>
              </a:rPr>
              <a:t>~3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years of forecasts (Oct 2020-September 2023)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37A86-E008-9F10-C194-6235A8C7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154C1-CACC-693F-1CC3-92CA20A86E73}"/>
              </a:ext>
            </a:extLst>
          </p:cNvPr>
          <p:cNvSpPr txBox="1"/>
          <p:nvPr/>
        </p:nvSpPr>
        <p:spPr>
          <a:xfrm>
            <a:off x="4724400" y="3200400"/>
            <a:ext cx="253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7B6F6-0B78-907D-7530-B44284710E52}"/>
              </a:ext>
            </a:extLst>
          </p:cNvPr>
          <p:cNvSpPr txBox="1"/>
          <p:nvPr/>
        </p:nvSpPr>
        <p:spPr>
          <a:xfrm>
            <a:off x="9214972" y="1939538"/>
            <a:ext cx="2833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WPC maintains superior day 1 skill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ED2F5-4447-FCAB-6278-D08588E49847}"/>
              </a:ext>
            </a:extLst>
          </p:cNvPr>
          <p:cNvCxnSpPr>
            <a:cxnSpLocks/>
          </p:cNvCxnSpPr>
          <p:nvPr/>
        </p:nvCxnSpPr>
        <p:spPr>
          <a:xfrm flipH="1" flipV="1">
            <a:off x="7207624" y="1526745"/>
            <a:ext cx="2007348" cy="766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15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4C6B5-D58D-A90E-EBDF-7981C5EC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8E8B1-4215-48C1-615A-74DB0A56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1714" y="77075"/>
            <a:ext cx="8210332" cy="6205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0019BE-815C-226E-68E1-253BE1E0DCB5}"/>
              </a:ext>
            </a:extLst>
          </p:cNvPr>
          <p:cNvSpPr txBox="1"/>
          <p:nvPr/>
        </p:nvSpPr>
        <p:spPr>
          <a:xfrm>
            <a:off x="10624744" y="159029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59D7B-63FF-541A-9AE6-B0185575472B}"/>
              </a:ext>
            </a:extLst>
          </p:cNvPr>
          <p:cNvSpPr txBox="1"/>
          <p:nvPr/>
        </p:nvSpPr>
        <p:spPr>
          <a:xfrm>
            <a:off x="1651714" y="6294605"/>
            <a:ext cx="2518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Fixed frequency model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3506386-BFBC-BA65-27D8-088525BE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153" y="6288742"/>
            <a:ext cx="6985000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512" y="185574"/>
            <a:ext cx="11265743" cy="588402"/>
          </a:xfrm>
        </p:spPr>
        <p:txBody>
          <a:bodyPr/>
          <a:lstStyle/>
          <a:p>
            <a:r>
              <a:rPr lang="en-US" sz="3200" b="1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45" y="813732"/>
            <a:ext cx="7550901" cy="5560712"/>
          </a:xfrm>
        </p:spPr>
        <p:txBody>
          <a:bodyPr>
            <a:normAutofit/>
          </a:bodyPr>
          <a:lstStyle/>
          <a:p>
            <a:r>
              <a:rPr lang="en-US" sz="2400" dirty="0"/>
              <a:t>NOAA Weather Prediction Center forecasters routinely issue Excessive Rainfall Outlooks (EROs), indicating regions with the potential for flooding rains across the continental US on days 1-3</a:t>
            </a:r>
          </a:p>
          <a:p>
            <a:r>
              <a:rPr lang="en-US" sz="2400" dirty="0"/>
              <a:t>Since 2017, we have developed and tested probabilistic forecasts that apply machine-learning techniques to a reforecast ensemble to help give guidance to WPC forecasters -- a “first guess” when producing these outlooks</a:t>
            </a:r>
          </a:p>
          <a:p>
            <a:r>
              <a:rPr lang="en-US" sz="2400" dirty="0"/>
              <a:t>Several versions of the forecast system based on the GEFS are now running operationally at WPC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Precip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C7917-9AE2-FF41-AD3E-221F2BBF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7D722-A377-8F4D-9946-C690A09F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99536" y="3360972"/>
            <a:ext cx="3945507" cy="2766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83C48-DBBC-7349-A8AF-596894D72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0" r="50666"/>
          <a:stretch/>
        </p:blipFill>
        <p:spPr>
          <a:xfrm>
            <a:off x="8099536" y="198271"/>
            <a:ext cx="3973172" cy="30963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AD191D-818A-C647-99DA-D53530D4FF7C}"/>
              </a:ext>
            </a:extLst>
          </p:cNvPr>
          <p:cNvSpPr/>
          <p:nvPr/>
        </p:nvSpPr>
        <p:spPr>
          <a:xfrm>
            <a:off x="363183" y="5566544"/>
            <a:ext cx="7175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Real-time forecast graphics: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hlinkClick r:id="rId5"/>
              </a:rPr>
              <a:t>http://schumacher.atmos.colostate.edu/hilla/csu_mlp/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Schumacher et al. (2021,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BAMS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25AC2-D151-6283-7A39-EFEC5FEF0300}"/>
              </a:ext>
            </a:extLst>
          </p:cNvPr>
          <p:cNvSpPr txBox="1"/>
          <p:nvPr/>
        </p:nvSpPr>
        <p:spPr>
          <a:xfrm>
            <a:off x="8173452" y="471011"/>
            <a:ext cx="171938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Helvetica" charset="0"/>
                <a:cs typeface="Helvetica"/>
              </a:rPr>
              <a:t>FIRST GUESS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6D043-83DC-11FA-0138-895390083FDE}"/>
              </a:ext>
            </a:extLst>
          </p:cNvPr>
          <p:cNvSpPr txBox="1"/>
          <p:nvPr/>
        </p:nvSpPr>
        <p:spPr>
          <a:xfrm>
            <a:off x="8173452" y="3407610"/>
            <a:ext cx="12875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WPC ERO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269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4C6B5-D58D-A90E-EBDF-7981C5EC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8E8B1-4215-48C1-615A-74DB0A56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1714" y="77075"/>
            <a:ext cx="8210332" cy="6205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0019BE-815C-226E-68E1-253BE1E0DCB5}"/>
              </a:ext>
            </a:extLst>
          </p:cNvPr>
          <p:cNvSpPr txBox="1"/>
          <p:nvPr/>
        </p:nvSpPr>
        <p:spPr>
          <a:xfrm>
            <a:off x="10624744" y="159029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59D7B-63FF-541A-9AE6-B0185575472B}"/>
              </a:ext>
            </a:extLst>
          </p:cNvPr>
          <p:cNvSpPr txBox="1"/>
          <p:nvPr/>
        </p:nvSpPr>
        <p:spPr>
          <a:xfrm>
            <a:off x="1651714" y="6294605"/>
            <a:ext cx="2518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Fixed frequency model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B8E01FE3-2DE6-E063-AC49-4969D641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153" y="6288742"/>
            <a:ext cx="6985000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0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4C6B5-D58D-A90E-EBDF-7981C5EC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8E8B1-4215-48C1-615A-74DB0A56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1715" y="77075"/>
            <a:ext cx="8210330" cy="6205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0019BE-815C-226E-68E1-253BE1E0DCB5}"/>
              </a:ext>
            </a:extLst>
          </p:cNvPr>
          <p:cNvSpPr txBox="1"/>
          <p:nvPr/>
        </p:nvSpPr>
        <p:spPr>
          <a:xfrm>
            <a:off x="10624744" y="159029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59D7B-63FF-541A-9AE6-B0185575472B}"/>
              </a:ext>
            </a:extLst>
          </p:cNvPr>
          <p:cNvSpPr txBox="1"/>
          <p:nvPr/>
        </p:nvSpPr>
        <p:spPr>
          <a:xfrm>
            <a:off x="1651714" y="6294605"/>
            <a:ext cx="2518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Fixed frequency model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9FC3366-0E00-AFC0-1931-72630F34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153" y="6288742"/>
            <a:ext cx="6985000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38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A697F3-4580-844A-1BA9-1600F0B7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292F5-590C-C302-D543-E112BE98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A21956-7384-C649-AA58-4ED252747E26}"/>
              </a:ext>
            </a:extLst>
          </p:cNvPr>
          <p:cNvSpPr txBox="1">
            <a:spLocks/>
          </p:cNvSpPr>
          <p:nvPr/>
        </p:nvSpPr>
        <p:spPr>
          <a:xfrm>
            <a:off x="274071" y="46433"/>
            <a:ext cx="10910954" cy="8137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2800" dirty="0">
                <a:cs typeface="Helvetica"/>
              </a:rPr>
              <a:t>Brier skill score, by month</a:t>
            </a:r>
            <a:endParaRPr lang="en-US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D669F-A333-0AD4-15D5-4DE0466DA5D0}"/>
              </a:ext>
            </a:extLst>
          </p:cNvPr>
          <p:cNvSpPr txBox="1"/>
          <p:nvPr/>
        </p:nvSpPr>
        <p:spPr>
          <a:xfrm>
            <a:off x="3684919" y="641945"/>
            <a:ext cx="16530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 Neue"/>
                <a:cs typeface="Helvetica" charset="0"/>
              </a:rPr>
              <a:t>CONUS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C47D0-7287-156C-6465-DA129F21C982}"/>
              </a:ext>
            </a:extLst>
          </p:cNvPr>
          <p:cNvSpPr txBox="1"/>
          <p:nvPr/>
        </p:nvSpPr>
        <p:spPr>
          <a:xfrm>
            <a:off x="8587143" y="716110"/>
            <a:ext cx="7312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 Neue"/>
                <a:cs typeface="Helvetica"/>
              </a:rPr>
              <a:t>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01EEC-BB67-A7D6-08FB-35B7C095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564" y="1181653"/>
            <a:ext cx="3146105" cy="5472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39D29-3F25-CD8C-EF6D-0F311C941CD0}"/>
              </a:ext>
            </a:extLst>
          </p:cNvPr>
          <p:cNvSpPr/>
          <p:nvPr/>
        </p:nvSpPr>
        <p:spPr>
          <a:xfrm>
            <a:off x="4248130" y="2790079"/>
            <a:ext cx="636494" cy="21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93E48D-5ABC-EC0B-5B70-42F9A68E9EFA}"/>
              </a:ext>
            </a:extLst>
          </p:cNvPr>
          <p:cNvSpPr/>
          <p:nvPr/>
        </p:nvSpPr>
        <p:spPr>
          <a:xfrm>
            <a:off x="4248130" y="4614396"/>
            <a:ext cx="636494" cy="21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54D21A-DA3A-C3D3-91D4-CD95313EB4D0}"/>
              </a:ext>
            </a:extLst>
          </p:cNvPr>
          <p:cNvSpPr/>
          <p:nvPr/>
        </p:nvSpPr>
        <p:spPr>
          <a:xfrm>
            <a:off x="4248130" y="6429749"/>
            <a:ext cx="636494" cy="21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E581EB-9C4E-4840-71E9-21F3CF10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24" y="1269244"/>
            <a:ext cx="4326840" cy="4857227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E407B7C1-5D9A-74CF-1ED7-D9EB7E8E4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509" y="0"/>
            <a:ext cx="1917067" cy="129294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517F15-9ECB-AFDF-5389-8A39B7311025}"/>
              </a:ext>
            </a:extLst>
          </p:cNvPr>
          <p:cNvCxnSpPr>
            <a:stCxn id="12" idx="3"/>
          </p:cNvCxnSpPr>
          <p:nvPr/>
        </p:nvCxnSpPr>
        <p:spPr>
          <a:xfrm flipV="1">
            <a:off x="9318433" y="448056"/>
            <a:ext cx="1866592" cy="560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845B7D-3D09-9F1B-E746-97DE3F9104E3}"/>
              </a:ext>
            </a:extLst>
          </p:cNvPr>
          <p:cNvSpPr txBox="1"/>
          <p:nvPr/>
        </p:nvSpPr>
        <p:spPr>
          <a:xfrm>
            <a:off x="137160" y="1911096"/>
            <a:ext cx="2633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- clear seasonality to skill that decreases during the warm season</a:t>
            </a:r>
          </a:p>
          <a:p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- at longer lead times WPC ERO skill is indistinguishable from ML models (except for cool season events)</a:t>
            </a:r>
          </a:p>
          <a:p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- In the NE, all systems show considerable skill outside of late winter/early spring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9EA4CA-28FA-088B-96FF-735035C394BB}"/>
              </a:ext>
            </a:extLst>
          </p:cNvPr>
          <p:cNvCxnSpPr/>
          <p:nvPr/>
        </p:nvCxnSpPr>
        <p:spPr>
          <a:xfrm flipV="1">
            <a:off x="4023360" y="1371600"/>
            <a:ext cx="0" cy="3931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943403-54CE-B846-6FC2-6DDB438E714B}"/>
              </a:ext>
            </a:extLst>
          </p:cNvPr>
          <p:cNvSpPr txBox="1"/>
          <p:nvPr/>
        </p:nvSpPr>
        <p:spPr>
          <a:xfrm>
            <a:off x="4023360" y="1451263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Higher is better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C3AF5D-AAB5-AF1F-23D8-4F4B5E8DFD87}"/>
              </a:ext>
            </a:extLst>
          </p:cNvPr>
          <p:cNvCxnSpPr/>
          <p:nvPr/>
        </p:nvCxnSpPr>
        <p:spPr>
          <a:xfrm>
            <a:off x="7077456" y="2496312"/>
            <a:ext cx="3767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F95044C-1880-CA66-2BDB-4E482C307C38}"/>
              </a:ext>
            </a:extLst>
          </p:cNvPr>
          <p:cNvSpPr txBox="1"/>
          <p:nvPr/>
        </p:nvSpPr>
        <p:spPr>
          <a:xfrm>
            <a:off x="9938835" y="2319359"/>
            <a:ext cx="9973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Climatology forecast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C672FF-1645-B443-9067-4038FAF0E145}"/>
              </a:ext>
            </a:extLst>
          </p:cNvPr>
          <p:cNvCxnSpPr/>
          <p:nvPr/>
        </p:nvCxnSpPr>
        <p:spPr>
          <a:xfrm>
            <a:off x="7040880" y="4123067"/>
            <a:ext cx="3767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F20D0B9-4DAA-92ED-444B-090B2127A61B}"/>
              </a:ext>
            </a:extLst>
          </p:cNvPr>
          <p:cNvSpPr txBox="1"/>
          <p:nvPr/>
        </p:nvSpPr>
        <p:spPr>
          <a:xfrm>
            <a:off x="9902259" y="3946114"/>
            <a:ext cx="9973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Climatology forecast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F1A32A-EB9D-059E-86A4-C5D068E5D515}"/>
              </a:ext>
            </a:extLst>
          </p:cNvPr>
          <p:cNvCxnSpPr/>
          <p:nvPr/>
        </p:nvCxnSpPr>
        <p:spPr>
          <a:xfrm>
            <a:off x="7050024" y="5674427"/>
            <a:ext cx="3767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D8F75A-265B-83B2-6255-50F2AFD38A1B}"/>
              </a:ext>
            </a:extLst>
          </p:cNvPr>
          <p:cNvSpPr txBox="1"/>
          <p:nvPr/>
        </p:nvSpPr>
        <p:spPr>
          <a:xfrm>
            <a:off x="9911403" y="5497474"/>
            <a:ext cx="9973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Climatology forecast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53599D-AC09-049A-2068-AC5FDB8F5043}"/>
              </a:ext>
            </a:extLst>
          </p:cNvPr>
          <p:cNvSpPr txBox="1"/>
          <p:nvPr/>
        </p:nvSpPr>
        <p:spPr>
          <a:xfrm>
            <a:off x="3194418" y="1310028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Day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1BFF0A-B3FB-760D-827D-AFE10F53F492}"/>
              </a:ext>
            </a:extLst>
          </p:cNvPr>
          <p:cNvSpPr txBox="1"/>
          <p:nvPr/>
        </p:nvSpPr>
        <p:spPr>
          <a:xfrm>
            <a:off x="3194419" y="312238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Day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C130AD-9C69-BF21-5821-EF141732805C}"/>
              </a:ext>
            </a:extLst>
          </p:cNvPr>
          <p:cNvSpPr txBox="1"/>
          <p:nvPr/>
        </p:nvSpPr>
        <p:spPr>
          <a:xfrm>
            <a:off x="3237675" y="493473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Day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EE0618-E5D8-F89C-C2BB-837324F1B453}"/>
              </a:ext>
            </a:extLst>
          </p:cNvPr>
          <p:cNvSpPr txBox="1"/>
          <p:nvPr/>
        </p:nvSpPr>
        <p:spPr>
          <a:xfrm>
            <a:off x="7014483" y="156498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Day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BA6E97-027B-E9CA-2A24-8FB99AAC42AF}"/>
              </a:ext>
            </a:extLst>
          </p:cNvPr>
          <p:cNvSpPr txBox="1"/>
          <p:nvPr/>
        </p:nvSpPr>
        <p:spPr>
          <a:xfrm>
            <a:off x="7014483" y="319349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Day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0660C0-48AA-34E8-F9C1-6C8584B06354}"/>
              </a:ext>
            </a:extLst>
          </p:cNvPr>
          <p:cNvSpPr txBox="1"/>
          <p:nvPr/>
        </p:nvSpPr>
        <p:spPr>
          <a:xfrm>
            <a:off x="7014482" y="475547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671164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3828-8CEF-4E05-F72F-0F4B135E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665375"/>
          </a:xfrm>
        </p:spPr>
        <p:txBody>
          <a:bodyPr/>
          <a:lstStyle/>
          <a:p>
            <a:r>
              <a:rPr lang="en-US" dirty="0"/>
              <a:t>The future: partly cloudy?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7629B-D6A3-FFE3-EEB7-485731FC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285" y="1329179"/>
            <a:ext cx="10111316" cy="4708551"/>
          </a:xfrm>
        </p:spPr>
        <p:txBody>
          <a:bodyPr>
            <a:normAutofit/>
          </a:bodyPr>
          <a:lstStyle/>
          <a:p>
            <a:r>
              <a:rPr lang="en-US" sz="2800" dirty="0"/>
              <a:t>‘’Fixed frequency” models have been transitioned to WPC operations, after recommendation from </a:t>
            </a:r>
            <a:r>
              <a:rPr lang="en-US" sz="2800" dirty="0" err="1"/>
              <a:t>FFaIR</a:t>
            </a:r>
            <a:r>
              <a:rPr lang="en-US" sz="2800" dirty="0"/>
              <a:t> last year</a:t>
            </a:r>
          </a:p>
          <a:p>
            <a:r>
              <a:rPr lang="en-US" sz="2800" dirty="0"/>
              <a:t>We anticipate the UFVS-trained models will also be transitioned to operations (ongoing)</a:t>
            </a:r>
          </a:p>
          <a:p>
            <a:r>
              <a:rPr lang="en-US" sz="2800" dirty="0"/>
              <a:t>Under current situation, no further support for CSU-MLP beyond December 2023</a:t>
            </a:r>
          </a:p>
          <a:p>
            <a:r>
              <a:rPr lang="en-US" sz="2800" dirty="0"/>
              <a:t>So future development is unclear – but we still have plenty of ideas!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2A96F-50F0-0E48-75A3-B9DDA22C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B06A3-5B45-A0EC-9DD6-F5A737B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7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6EB1-9DF6-2D83-C405-84DA3369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85" y="175260"/>
            <a:ext cx="10111316" cy="1044388"/>
          </a:xfrm>
        </p:spPr>
        <p:txBody>
          <a:bodyPr/>
          <a:lstStyle/>
          <a:p>
            <a:r>
              <a:rPr lang="en-US" b="1"/>
              <a:t>Collaboration with forecasters has been key to the improvement of these systems!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D1387-FB6A-98AD-9FFC-8AE51DF1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68D760-9A46-C219-EB3C-F8DEA39DB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83" y="1245998"/>
            <a:ext cx="7707959" cy="3088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70489-4D14-0234-E7AE-08C851DD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87" y="3684186"/>
            <a:ext cx="5491479" cy="3088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749045-C061-21F3-80AB-8B20A9634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82" y="3987513"/>
            <a:ext cx="5497568" cy="27856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0A153-A794-A3C2-AF27-7933967A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</p:spTree>
    <p:extLst>
      <p:ext uri="{BB962C8B-B14F-4D97-AF65-F5344CB8AC3E}">
        <p14:creationId xmlns:p14="http://schemas.microsoft.com/office/powerpoint/2010/main" val="915541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6F2F-973D-7446-8D09-44A04EE9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85" y="321587"/>
            <a:ext cx="10111316" cy="494489"/>
          </a:xfrm>
        </p:spPr>
        <p:txBody>
          <a:bodyPr/>
          <a:lstStyle/>
          <a:p>
            <a:r>
              <a:rPr lang="en-US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DFDFD-6932-2642-9E6C-B68FB3F5A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285" y="885801"/>
            <a:ext cx="10111316" cy="46014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Machine learning techniques can help in post-processing NWP output to yield useful “first guess” guidance for operations</a:t>
            </a:r>
            <a:endParaRPr lang="en-US" sz="2400" dirty="0">
              <a:cs typeface="Helvetica"/>
            </a:endParaRPr>
          </a:p>
          <a:p>
            <a:r>
              <a:rPr lang="en-US" sz="2400" dirty="0"/>
              <a:t>ML models for excessive rainfall are skillful beyond day 1, but current approaches reach a limit by day 6 </a:t>
            </a:r>
            <a:endParaRPr lang="en-US" sz="2400" dirty="0">
              <a:cs typeface="Helvetica"/>
            </a:endParaRPr>
          </a:p>
          <a:p>
            <a:r>
              <a:rPr lang="en-US" sz="2400" dirty="0"/>
              <a:t>Plenty of opportunities for further advances, both in the forecasts themselves, and how they can be applied: what’s the best way to make them useful and trustworthy for forecasters?</a:t>
            </a:r>
            <a:endParaRPr lang="en-US" sz="2400" dirty="0">
              <a:cs typeface="Helvetica"/>
            </a:endParaRP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D70F7-1FBD-2A45-B0CB-0F31B850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D47FC-A0D7-8045-BF84-5C008715DF97}"/>
              </a:ext>
            </a:extLst>
          </p:cNvPr>
          <p:cNvSpPr txBox="1"/>
          <p:nvPr/>
        </p:nvSpPr>
        <p:spPr>
          <a:xfrm>
            <a:off x="2247817" y="4237403"/>
            <a:ext cx="7442791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Thank you!</a:t>
            </a:r>
            <a:endParaRPr 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  <a:hlinkClick r:id="rId2"/>
            </a:endParaRPr>
          </a:p>
          <a:p>
            <a:pPr algn="ctr"/>
            <a:r>
              <a:rPr lang="en-US" sz="2800" b="1" u="sng" dirty="0" err="1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ahill@ou.edu</a:t>
            </a:r>
            <a:endParaRPr lang="en-US" sz="2800" b="1" u="sng" dirty="0">
              <a:solidFill>
                <a:schemeClr val="bg1"/>
              </a:solidFill>
              <a:latin typeface="Helvetica"/>
              <a:ea typeface="Helvetica" charset="0"/>
              <a:cs typeface="Helvetica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russ.schumacher@colostate.edu</a:t>
            </a:r>
            <a:endParaRPr lang="en-US" sz="2800" b="1" u="sng" dirty="0">
              <a:solidFill>
                <a:schemeClr val="bg1"/>
              </a:solidFill>
              <a:latin typeface="Helvetica"/>
              <a:ea typeface="Helvetica" charset="0"/>
              <a:cs typeface="Helvetica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5FD41-3887-AF45-8F7B-AD3016E44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51ED2C-6F99-EC47-8D7F-9A710D386DBA}"/>
              </a:ext>
            </a:extLst>
          </p:cNvPr>
          <p:cNvSpPr/>
          <p:nvPr/>
        </p:nvSpPr>
        <p:spPr>
          <a:xfrm>
            <a:off x="71635" y="5773447"/>
            <a:ext cx="5001949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</a:rPr>
              <a:t>Real-time forecast </a:t>
            </a:r>
            <a:r>
              <a:rPr lang="en-US" sz="1400" b="1">
                <a:solidFill>
                  <a:srgbClr val="FFFFFF"/>
                </a:solidFill>
                <a:latin typeface="Helvetica"/>
                <a:cs typeface="Helvetica"/>
              </a:rPr>
              <a:t>graphics: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http://schumacher.atmos.colostate.edu/hilla/csu_mlp/</a:t>
            </a:r>
            <a:endParaRPr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>
              <a:solidFill>
                <a:srgbClr val="FFFFFF"/>
              </a:solidFill>
              <a:latin typeface="Helvetica" pitchFamily="2" charset="0"/>
            </a:endParaRPr>
          </a:p>
          <a:p>
            <a:pPr>
              <a:defRPr/>
            </a:pPr>
            <a:r>
              <a:rPr lang="en-US" sz="1400" b="1">
                <a:solidFill>
                  <a:srgbClr val="FFFFFF"/>
                </a:solidFill>
                <a:latin typeface="Helvetica"/>
                <a:cs typeface="Helvetica"/>
              </a:rPr>
              <a:t>Contact us if interested in gridded output! </a:t>
            </a:r>
            <a:endParaRPr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cs typeface="Helvetica"/>
            </a:endParaRPr>
          </a:p>
        </p:txBody>
      </p:sp>
      <p:pic>
        <p:nvPicPr>
          <p:cNvPr id="9" name="Picture 5" descr="Qr code&#10;&#10;Description automatically generated">
            <a:extLst>
              <a:ext uri="{FF2B5EF4-FFF2-40B4-BE49-F238E27FC236}">
                <a16:creationId xmlns:a16="http://schemas.microsoft.com/office/drawing/2014/main" id="{31C2C3DF-C7B2-37EE-60B7-90C57FB79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004" y="5775768"/>
            <a:ext cx="952850" cy="9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46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190F-A60C-4387-79E3-B92BECEA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8D5A6-E966-98D1-1503-3B9763B27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7EAC3-179C-FCD4-C8DF-0F469578A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40320-42A1-8EC9-958A-02504BC8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10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23C8-42C2-5A44-88EC-EBC6DBB8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F520F-E89A-6C4F-B5F2-85D45EA8C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9244A-BEEE-6041-90AA-189CF0A4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9FE76-7767-9940-B64E-BB846690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6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A697F3-4580-844A-1BA9-1600F0B7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292F5-590C-C302-D543-E112BE98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7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F384F2DC-0BB6-24CE-0235-B9157037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49" y="1125744"/>
            <a:ext cx="5381625" cy="4095750"/>
          </a:xfrm>
          <a:prstGeom prst="rect">
            <a:avLst/>
          </a:prstGeom>
        </p:spPr>
      </p:pic>
      <p:pic>
        <p:nvPicPr>
          <p:cNvPr id="8" name="Picture 8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8E4C1B8D-70A8-BFA3-90C8-4CB69B03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489" y="1125054"/>
            <a:ext cx="5381625" cy="40957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A21956-7384-C649-AA58-4ED252747E26}"/>
              </a:ext>
            </a:extLst>
          </p:cNvPr>
          <p:cNvSpPr txBox="1">
            <a:spLocks/>
          </p:cNvSpPr>
          <p:nvPr/>
        </p:nvSpPr>
        <p:spPr>
          <a:xfrm>
            <a:off x="274071" y="46433"/>
            <a:ext cx="10910954" cy="8137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2800">
                <a:cs typeface="Helvetica"/>
              </a:rPr>
              <a:t>Brier skill score and ROC area, CONUS, by day and year</a:t>
            </a:r>
            <a:endParaRPr lang="en-US" sz="280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D669F-A333-0AD4-15D5-4DE0466DA5D0}"/>
              </a:ext>
            </a:extLst>
          </p:cNvPr>
          <p:cNvSpPr txBox="1"/>
          <p:nvPr/>
        </p:nvSpPr>
        <p:spPr>
          <a:xfrm>
            <a:off x="2504661" y="572053"/>
            <a:ext cx="10951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Helvetica Neue"/>
                <a:cs typeface="Helvetica" charset="0"/>
              </a:rPr>
              <a:t>2021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C47D0-7287-156C-6465-DA129F21C982}"/>
              </a:ext>
            </a:extLst>
          </p:cNvPr>
          <p:cNvSpPr txBox="1"/>
          <p:nvPr/>
        </p:nvSpPr>
        <p:spPr>
          <a:xfrm>
            <a:off x="8203095" y="572052"/>
            <a:ext cx="10951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Helvetica Neue"/>
                <a:cs typeface="Helvetica"/>
              </a:rPr>
              <a:t>2022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3CF95-DAA4-EBBB-0AFC-C39392228880}"/>
              </a:ext>
            </a:extLst>
          </p:cNvPr>
          <p:cNvSpPr txBox="1"/>
          <p:nvPr/>
        </p:nvSpPr>
        <p:spPr>
          <a:xfrm>
            <a:off x="439530" y="5287617"/>
            <a:ext cx="9032281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solidFill>
                  <a:schemeClr val="bg1"/>
                </a:solidFill>
                <a:latin typeface="Helvetica Neue"/>
                <a:ea typeface="Helvetica" charset="0"/>
                <a:cs typeface="Helvetica" charset="0"/>
              </a:rPr>
              <a:t>UFVS models more skillful days 1—4 in 2022 compared to 2021</a:t>
            </a:r>
          </a:p>
          <a:p>
            <a:pPr lvl="1">
              <a:buChar char="•"/>
            </a:pPr>
            <a:r>
              <a:rPr lang="en-US">
                <a:solidFill>
                  <a:schemeClr val="bg1"/>
                </a:solidFill>
                <a:latin typeface="Helvetica Neue"/>
                <a:ea typeface="Helvetica" charset="0"/>
                <a:cs typeface="Helvetica" charset="0"/>
              </a:rPr>
              <a:t>Consistent with impressions from participants in the 2022 HMT FFaIR experiment</a:t>
            </a:r>
          </a:p>
          <a:p>
            <a:pPr lvl="1">
              <a:buChar char="•"/>
            </a:pPr>
            <a:r>
              <a:rPr lang="en-US" sz="1600" i="1">
                <a:solidFill>
                  <a:schemeClr val="bg1"/>
                </a:solidFill>
                <a:latin typeface="Helvetica Neue"/>
                <a:ea typeface="Helvetica" charset="0"/>
                <a:cs typeface="Helvetica" charset="0"/>
              </a:rPr>
              <a:t>More active monsoon? </a:t>
            </a:r>
          </a:p>
          <a:p>
            <a:pPr>
              <a:buChar char="•"/>
            </a:pPr>
            <a:r>
              <a:rPr lang="en-US" sz="1600" i="1">
                <a:solidFill>
                  <a:schemeClr val="bg1"/>
                </a:solidFill>
                <a:latin typeface="Helvetica Neue"/>
                <a:ea typeface="Helvetica" charset="0"/>
                <a:cs typeface="Helvetica" charset="0"/>
              </a:rPr>
              <a:t>There may be regimes, seasons, and regions in which one model is more skillful</a:t>
            </a:r>
          </a:p>
        </p:txBody>
      </p:sp>
    </p:spTree>
    <p:extLst>
      <p:ext uri="{BB962C8B-B14F-4D97-AF65-F5344CB8AC3E}">
        <p14:creationId xmlns:p14="http://schemas.microsoft.com/office/powerpoint/2010/main" val="2812518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3828-8CEF-4E05-F72F-0F4B135E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85" y="298076"/>
            <a:ext cx="10111316" cy="1044388"/>
          </a:xfrm>
        </p:spPr>
        <p:txBody>
          <a:bodyPr/>
          <a:lstStyle/>
          <a:p>
            <a:r>
              <a:rPr lang="en-US" sz="3600" dirty="0"/>
              <a:t>Ongoing work: diagnosis of how environmental parameters are influencing the forecast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2A96F-50F0-0E48-75A3-B9DDA22C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B06A3-5B45-A0EC-9DD6-F5A737B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3CB43-562C-C113-EC6F-2970A1FC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19" y="1342464"/>
            <a:ext cx="8610321" cy="4806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F140DC-167B-B02A-995A-2B915B5516FE}"/>
              </a:ext>
            </a:extLst>
          </p:cNvPr>
          <p:cNvSpPr txBox="1"/>
          <p:nvPr/>
        </p:nvSpPr>
        <p:spPr>
          <a:xfrm>
            <a:off x="321547" y="6189785"/>
            <a:ext cx="6661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Work by grad student Allie Mazurek and</a:t>
            </a:r>
          </a:p>
          <a:p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REU student Hanna McDaniel, using Tree Interpreter package</a:t>
            </a:r>
          </a:p>
        </p:txBody>
      </p:sp>
    </p:spTree>
    <p:extLst>
      <p:ext uri="{BB962C8B-B14F-4D97-AF65-F5344CB8AC3E}">
        <p14:creationId xmlns:p14="http://schemas.microsoft.com/office/powerpoint/2010/main" val="319011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512" y="185574"/>
            <a:ext cx="11265743" cy="588402"/>
          </a:xfrm>
        </p:spPr>
        <p:txBody>
          <a:bodyPr/>
          <a:lstStyle/>
          <a:p>
            <a:r>
              <a:rPr lang="en-US" sz="3200" b="1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45" y="813732"/>
            <a:ext cx="7550901" cy="556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cs typeface="Helvetica"/>
              </a:rPr>
              <a:t>In 2022, WPC began issuing experimental day 4-5 EROs, which are not operational</a:t>
            </a:r>
          </a:p>
          <a:p>
            <a:r>
              <a:rPr lang="en-US" sz="2800" dirty="0">
                <a:cs typeface="Helvetica"/>
              </a:rPr>
              <a:t>The CSU-MLP precipitation forecasts have been extended to 8 days, similar to severe weather guidance products (Hill et al. 2023, </a:t>
            </a:r>
            <a:r>
              <a:rPr lang="en-US" sz="2800" i="1" dirty="0">
                <a:cs typeface="Helvetica"/>
              </a:rPr>
              <a:t>WAF</a:t>
            </a:r>
            <a:r>
              <a:rPr lang="en-US" sz="2800" dirty="0">
                <a:cs typeface="Helvetica"/>
              </a:rPr>
              <a:t>)</a:t>
            </a:r>
          </a:p>
          <a:p>
            <a:r>
              <a:rPr lang="en-US" sz="2800" b="1" dirty="0">
                <a:cs typeface="Helvetica"/>
              </a:rPr>
              <a:t>But is there actual forecast skill at these lead times?</a:t>
            </a:r>
          </a:p>
          <a:p>
            <a:r>
              <a:rPr lang="en-US" sz="2800" b="1" dirty="0">
                <a:cs typeface="Helvetica"/>
              </a:rPr>
              <a:t>What is the best definition of excessive rainfall?</a:t>
            </a:r>
          </a:p>
          <a:p>
            <a:endParaRPr lang="en-US" sz="2800" dirty="0"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06153" y="6383335"/>
            <a:ext cx="69850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C7917-9AE2-FF41-AD3E-221F2BBF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B7102F-B6D2-2F73-2E39-83B76EBF3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4"/>
          <a:stretch/>
        </p:blipFill>
        <p:spPr>
          <a:xfrm>
            <a:off x="8099536" y="3290656"/>
            <a:ext cx="3951833" cy="3096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0729F6-F54B-6C16-978F-E7DC3CFD6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" r="49650"/>
          <a:stretch/>
        </p:blipFill>
        <p:spPr>
          <a:xfrm>
            <a:off x="8099536" y="198271"/>
            <a:ext cx="3973172" cy="30963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CFD844-FF05-EFCD-07A3-C40B6BCC6814}"/>
              </a:ext>
            </a:extLst>
          </p:cNvPr>
          <p:cNvSpPr txBox="1"/>
          <p:nvPr/>
        </p:nvSpPr>
        <p:spPr>
          <a:xfrm>
            <a:off x="8173452" y="471011"/>
            <a:ext cx="171938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Helvetica" charset="0"/>
                <a:cs typeface="Helvetica"/>
              </a:rPr>
              <a:t>FIRST 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9DFCD2-1199-5CAD-FBEC-6DC5C5416C86}"/>
              </a:ext>
            </a:extLst>
          </p:cNvPr>
          <p:cNvSpPr txBox="1"/>
          <p:nvPr/>
        </p:nvSpPr>
        <p:spPr>
          <a:xfrm>
            <a:off x="8173452" y="3544243"/>
            <a:ext cx="12875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WPC ERO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535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37581-7FF9-278E-CDF8-488C0E80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4B568-24BD-3C5D-4C11-BD585946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1667B45-5D31-B84B-2FB1-9E418A464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06" b="-379"/>
          <a:stretch/>
        </p:blipFill>
        <p:spPr>
          <a:xfrm>
            <a:off x="449607" y="3426792"/>
            <a:ext cx="4017539" cy="29309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63B295-C9BD-3ACE-10DF-74D6F81AB33A}"/>
              </a:ext>
            </a:extLst>
          </p:cNvPr>
          <p:cNvSpPr txBox="1"/>
          <p:nvPr/>
        </p:nvSpPr>
        <p:spPr>
          <a:xfrm>
            <a:off x="309217" y="1396080"/>
            <a:ext cx="429085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Example: Day-1 forecast contributions</a:t>
            </a:r>
          </a:p>
          <a:p>
            <a:r>
              <a:rPr lang="en-US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for 24 February 2023 at forecast hour </a:t>
            </a:r>
          </a:p>
          <a:p>
            <a:r>
              <a:rPr lang="en-US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0000 UTC</a:t>
            </a:r>
          </a:p>
          <a:p>
            <a:endParaRPr lang="en-US">
              <a:solidFill>
                <a:schemeClr val="bg1"/>
              </a:solidFill>
              <a:latin typeface="Helvetica"/>
              <a:ea typeface="Helvetica" charset="0"/>
              <a:cs typeface="Helvetica"/>
            </a:endParaRPr>
          </a:p>
          <a:p>
            <a:r>
              <a:rPr lang="en-US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Can spatially interpret which fields are </a:t>
            </a:r>
          </a:p>
          <a:p>
            <a:r>
              <a:rPr lang="en-US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supplying key information to the fore-</a:t>
            </a:r>
          </a:p>
          <a:p>
            <a:r>
              <a:rPr lang="en-US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cast probabilities</a:t>
            </a:r>
          </a:p>
        </p:txBody>
      </p:sp>
      <p:pic>
        <p:nvPicPr>
          <p:cNvPr id="20" name="Picture 20" descr="A picture containing text, map, diagram, atlas&#10;&#10;Description automatically generated">
            <a:extLst>
              <a:ext uri="{FF2B5EF4-FFF2-40B4-BE49-F238E27FC236}">
                <a16:creationId xmlns:a16="http://schemas.microsoft.com/office/drawing/2014/main" id="{373BC68C-73E7-CF7C-288E-A1EE479D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77" y="1354897"/>
            <a:ext cx="3838575" cy="2381250"/>
          </a:xfrm>
          <a:prstGeom prst="rect">
            <a:avLst/>
          </a:prstGeom>
        </p:spPr>
      </p:pic>
      <p:pic>
        <p:nvPicPr>
          <p:cNvPr id="21" name="Picture 21" descr="A map of the united states&#10;&#10;Description automatically generated">
            <a:extLst>
              <a:ext uri="{FF2B5EF4-FFF2-40B4-BE49-F238E27FC236}">
                <a16:creationId xmlns:a16="http://schemas.microsoft.com/office/drawing/2014/main" id="{E6326B17-B286-ABCF-F16F-B17ED85ED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795" y="1359958"/>
            <a:ext cx="3838575" cy="2381250"/>
          </a:xfrm>
          <a:prstGeom prst="rect">
            <a:avLst/>
          </a:prstGeom>
        </p:spPr>
      </p:pic>
      <p:pic>
        <p:nvPicPr>
          <p:cNvPr id="22" name="Picture 22" descr="A map of the united states&#10;&#10;Description automatically generated">
            <a:extLst>
              <a:ext uri="{FF2B5EF4-FFF2-40B4-BE49-F238E27FC236}">
                <a16:creationId xmlns:a16="http://schemas.microsoft.com/office/drawing/2014/main" id="{062433E0-17EC-DD12-B34D-4354A4959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296" y="3423708"/>
            <a:ext cx="3838575" cy="2381250"/>
          </a:xfrm>
          <a:prstGeom prst="rect">
            <a:avLst/>
          </a:prstGeom>
        </p:spPr>
      </p:pic>
      <p:pic>
        <p:nvPicPr>
          <p:cNvPr id="23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EB05B387-9170-6CAB-3A10-216DC7903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795" y="3408363"/>
            <a:ext cx="3838575" cy="2390775"/>
          </a:xfrm>
          <a:prstGeom prst="rect">
            <a:avLst/>
          </a:prstGeom>
        </p:spPr>
      </p:pic>
      <p:pic>
        <p:nvPicPr>
          <p:cNvPr id="24" name="Picture 24" descr="A map of the united states&#10;&#10;Description automatically generated">
            <a:extLst>
              <a:ext uri="{FF2B5EF4-FFF2-40B4-BE49-F238E27FC236}">
                <a16:creationId xmlns:a16="http://schemas.microsoft.com/office/drawing/2014/main" id="{4EA26056-7812-FFDD-0A06-2B154B6918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2" t="87091" r="4145" b="4239"/>
          <a:stretch/>
        </p:blipFill>
        <p:spPr>
          <a:xfrm>
            <a:off x="4574277" y="5493277"/>
            <a:ext cx="7574639" cy="4761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E0E63B-FE68-FDB2-4483-5555FB97716D}"/>
              </a:ext>
            </a:extLst>
          </p:cNvPr>
          <p:cNvSpPr txBox="1"/>
          <p:nvPr/>
        </p:nvSpPr>
        <p:spPr>
          <a:xfrm>
            <a:off x="4688416" y="5969000"/>
            <a:ext cx="24032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Negative </a:t>
            </a:r>
            <a:endParaRPr lang="en-US">
              <a:solidFill>
                <a:schemeClr val="bg1"/>
              </a:solidFill>
              <a:latin typeface="Helvetica"/>
              <a:ea typeface="Helvetica" charset="0"/>
              <a:cs typeface="Helvetica" charset="0"/>
            </a:endParaRPr>
          </a:p>
          <a:p>
            <a:r>
              <a:rPr lang="en-US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Contribution</a:t>
            </a:r>
            <a:endParaRPr lang="en-US">
              <a:solidFill>
                <a:schemeClr val="bg1"/>
              </a:solidFill>
              <a:latin typeface="Helvetica"/>
              <a:ea typeface="Helvetica" charset="0"/>
              <a:cs typeface="Helvetica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6876AB-B514-5538-3EEC-F6010473EF9E}"/>
              </a:ext>
            </a:extLst>
          </p:cNvPr>
          <p:cNvSpPr txBox="1"/>
          <p:nvPr/>
        </p:nvSpPr>
        <p:spPr>
          <a:xfrm>
            <a:off x="9842499" y="6011332"/>
            <a:ext cx="2403222" cy="36933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"/>
                <a:ea typeface="Helvetica" charset="0"/>
                <a:cs typeface="Helvetica"/>
              </a:rPr>
              <a:t>Positive Contribution</a:t>
            </a:r>
            <a:endParaRPr lang="en-US">
              <a:solidFill>
                <a:schemeClr val="bg1"/>
              </a:solidFill>
              <a:latin typeface="Helvetica"/>
              <a:ea typeface="Helvetica" charset="0"/>
              <a:cs typeface="Helvetica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5C09E5-1BCC-5DE1-8F47-CF4B67CA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85" y="298076"/>
            <a:ext cx="10111316" cy="1044388"/>
          </a:xfrm>
        </p:spPr>
        <p:txBody>
          <a:bodyPr/>
          <a:lstStyle/>
          <a:p>
            <a:r>
              <a:rPr lang="en-US" sz="3600" dirty="0"/>
              <a:t>Ongoing work: diagnosis of how environmental parameters are influencing the forecast</a:t>
            </a:r>
          </a:p>
        </p:txBody>
      </p:sp>
    </p:spTree>
    <p:extLst>
      <p:ext uri="{BB962C8B-B14F-4D97-AF65-F5344CB8AC3E}">
        <p14:creationId xmlns:p14="http://schemas.microsoft.com/office/powerpoint/2010/main" val="2794132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61FE-DEB3-6F4E-BE26-BDEB8B1E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14" y="264635"/>
            <a:ext cx="10111316" cy="620486"/>
          </a:xfrm>
        </p:spPr>
        <p:txBody>
          <a:bodyPr/>
          <a:lstStyle/>
          <a:p>
            <a:r>
              <a:rPr lang="en-US" sz="3400"/>
              <a:t>Verification of CSU-MLP excessive rainfall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0B1E7-9021-8642-B207-70634FEC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00" y="983978"/>
            <a:ext cx="6134401" cy="5591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Observation dataset is WPC’s UFVS, includes flash flood guidance exceedances, 5-yr ARI exceedances, flash flood LSRs, USGS and MPING flood reports</a:t>
            </a:r>
            <a:endParaRPr lang="en-US">
              <a:cs typeface="Helvetica"/>
            </a:endParaRPr>
          </a:p>
          <a:p>
            <a:r>
              <a:rPr lang="en-US"/>
              <a:t>Retrospective forecasts run back to 2 October 2020 (when GEFSv12 became operational) through 31 May 2022. </a:t>
            </a:r>
            <a:endParaRPr lang="en-US">
              <a:cs typeface="Helvetica"/>
            </a:endParaRPr>
          </a:p>
          <a:p>
            <a:r>
              <a:rPr lang="en-US"/>
              <a:t>Verification is done CONUS-wide and for the western/eastern US</a:t>
            </a:r>
            <a:endParaRPr lang="en-US">
              <a:cs typeface="Helvetica"/>
            </a:endParaRPr>
          </a:p>
          <a:p>
            <a:r>
              <a:rPr lang="en-US"/>
              <a:t>Comparison is to 09Z WPC operational EROs</a:t>
            </a:r>
            <a:endParaRPr lang="en-US">
              <a:cs typeface="Helvetica"/>
            </a:endParaRPr>
          </a:p>
          <a:p>
            <a:r>
              <a:rPr lang="en-US" b="1"/>
              <a:t>All evaluation uses the new definitions for ERO categories: 5, 15, 40, 70%</a:t>
            </a:r>
            <a:endParaRPr lang="en-US" b="1">
              <a:cs typeface="Helvetic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BD9FE-F988-9749-8ADE-54FCC932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54E54-73CE-714F-B5C4-8324D9AB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93030" y="1450497"/>
            <a:ext cx="5255535" cy="39570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EBA921-CCBA-A743-BD58-51B9F9FD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</p:spTree>
    <p:extLst>
      <p:ext uri="{BB962C8B-B14F-4D97-AF65-F5344CB8AC3E}">
        <p14:creationId xmlns:p14="http://schemas.microsoft.com/office/powerpoint/2010/main" val="2052438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C575-3054-4DA2-51E8-DAB3EB4F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8" y="402403"/>
            <a:ext cx="10619315" cy="740747"/>
          </a:xfrm>
        </p:spPr>
        <p:txBody>
          <a:bodyPr/>
          <a:lstStyle/>
          <a:p>
            <a:r>
              <a:rPr lang="en-US" sz="3600"/>
              <a:t>Good forecast example: 22-23 August 2022 (Texas &amp; northeast flooding)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93284-23FF-7DEF-31B7-30AF9DAF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3898-890B-420C-853F-EB00731C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95088-7155-E507-696B-B6682673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886" y="1149013"/>
            <a:ext cx="11417974" cy="5708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CA9E3-4D81-39D2-2D15-057C0D33FA9A}"/>
              </a:ext>
            </a:extLst>
          </p:cNvPr>
          <p:cNvSpPr txBox="1"/>
          <p:nvPr/>
        </p:nvSpPr>
        <p:spPr>
          <a:xfrm>
            <a:off x="10548499" y="5865502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61721-59BD-D5EC-D91D-1952A0A7594F}"/>
              </a:ext>
            </a:extLst>
          </p:cNvPr>
          <p:cNvSpPr txBox="1"/>
          <p:nvPr/>
        </p:nvSpPr>
        <p:spPr>
          <a:xfrm>
            <a:off x="6784219" y="5853776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939F1-4EBF-3828-D28B-5F065CB49FDD}"/>
              </a:ext>
            </a:extLst>
          </p:cNvPr>
          <p:cNvSpPr txBox="1"/>
          <p:nvPr/>
        </p:nvSpPr>
        <p:spPr>
          <a:xfrm>
            <a:off x="2990668" y="5827077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649F1-240B-E8C3-B586-DB83351C2FF2}"/>
              </a:ext>
            </a:extLst>
          </p:cNvPr>
          <p:cNvSpPr txBox="1"/>
          <p:nvPr/>
        </p:nvSpPr>
        <p:spPr>
          <a:xfrm>
            <a:off x="10548499" y="3311604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CB63C-3DE1-2316-2F57-40DFAB30F83A}"/>
              </a:ext>
            </a:extLst>
          </p:cNvPr>
          <p:cNvSpPr txBox="1"/>
          <p:nvPr/>
        </p:nvSpPr>
        <p:spPr>
          <a:xfrm>
            <a:off x="6784219" y="3299878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2557FE-F1DF-C7CB-90A0-7EC889AE31A3}"/>
              </a:ext>
            </a:extLst>
          </p:cNvPr>
          <p:cNvSpPr txBox="1"/>
          <p:nvPr/>
        </p:nvSpPr>
        <p:spPr>
          <a:xfrm>
            <a:off x="2990668" y="3273179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3862398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C575-3054-4DA2-51E8-DAB3EB4F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8" y="402403"/>
            <a:ext cx="10619315" cy="740747"/>
          </a:xfrm>
        </p:spPr>
        <p:txBody>
          <a:bodyPr/>
          <a:lstStyle/>
          <a:p>
            <a:r>
              <a:rPr lang="en-US" sz="3600"/>
              <a:t>Good forecast example: 22-23 August 2022 (Texas &amp; northeast flooding)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93284-23FF-7DEF-31B7-30AF9DAF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3898-890B-420C-853F-EB00731C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95088-7155-E507-696B-B6682673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1886" y="1149013"/>
            <a:ext cx="11417974" cy="5708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28B807-F69B-10E8-14B6-7A273828765B}"/>
              </a:ext>
            </a:extLst>
          </p:cNvPr>
          <p:cNvSpPr txBox="1"/>
          <p:nvPr/>
        </p:nvSpPr>
        <p:spPr>
          <a:xfrm>
            <a:off x="10548499" y="5865502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F0279-1233-F9E6-CCFA-DA1A87EEC8AE}"/>
              </a:ext>
            </a:extLst>
          </p:cNvPr>
          <p:cNvSpPr txBox="1"/>
          <p:nvPr/>
        </p:nvSpPr>
        <p:spPr>
          <a:xfrm>
            <a:off x="6784219" y="5853776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502F3-F5ED-B4E8-FE47-AEBA7A5D6582}"/>
              </a:ext>
            </a:extLst>
          </p:cNvPr>
          <p:cNvSpPr txBox="1"/>
          <p:nvPr/>
        </p:nvSpPr>
        <p:spPr>
          <a:xfrm>
            <a:off x="2990668" y="5827077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F94C3-44AC-C104-C947-6535169B3039}"/>
              </a:ext>
            </a:extLst>
          </p:cNvPr>
          <p:cNvSpPr txBox="1"/>
          <p:nvPr/>
        </p:nvSpPr>
        <p:spPr>
          <a:xfrm>
            <a:off x="10548499" y="3311604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390F6-83D8-3A75-C8D3-6A9C81A57440}"/>
              </a:ext>
            </a:extLst>
          </p:cNvPr>
          <p:cNvSpPr txBox="1"/>
          <p:nvPr/>
        </p:nvSpPr>
        <p:spPr>
          <a:xfrm>
            <a:off x="6784219" y="3299878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3995A-AFA2-D5CC-FAAB-E2AEE696E511}"/>
              </a:ext>
            </a:extLst>
          </p:cNvPr>
          <p:cNvSpPr txBox="1"/>
          <p:nvPr/>
        </p:nvSpPr>
        <p:spPr>
          <a:xfrm>
            <a:off x="2990668" y="3273179"/>
            <a:ext cx="100700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2825741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4520-0247-5F43-A13F-247D2F52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97" y="203553"/>
            <a:ext cx="10111316" cy="439270"/>
          </a:xfrm>
        </p:spPr>
        <p:txBody>
          <a:bodyPr/>
          <a:lstStyle/>
          <a:p>
            <a:r>
              <a:rPr lang="en-US" sz="3600"/>
              <a:t>Brier skill score comparison: day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305EF-2526-AC4B-97C4-59763480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0D2FD-1DE6-8441-B8C8-847D37B9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89" y="950976"/>
            <a:ext cx="6013149" cy="4545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66F2CD-F5B3-3941-9EA3-8171FDC1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9464" y="950976"/>
            <a:ext cx="6016537" cy="4547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45543-E654-5347-BC1F-60B750AFA12D}"/>
              </a:ext>
            </a:extLst>
          </p:cNvPr>
          <p:cNvSpPr txBox="1"/>
          <p:nvPr/>
        </p:nvSpPr>
        <p:spPr>
          <a:xfrm>
            <a:off x="1877568" y="597408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CSU-MLP (v2022)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AFA8E-AF4B-CA40-A9E1-22A4E209DC51}"/>
              </a:ext>
            </a:extLst>
          </p:cNvPr>
          <p:cNvSpPr txBox="1"/>
          <p:nvPr/>
        </p:nvSpPr>
        <p:spPr>
          <a:xfrm>
            <a:off x="8084854" y="59740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WPC ERO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B282A-AEAA-A04F-BBB1-E7D94F12EC35}"/>
              </a:ext>
            </a:extLst>
          </p:cNvPr>
          <p:cNvSpPr txBox="1"/>
          <p:nvPr/>
        </p:nvSpPr>
        <p:spPr>
          <a:xfrm>
            <a:off x="344092" y="5590413"/>
            <a:ext cx="11490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F3D48-18A0-6141-A4A8-809D3E0E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F3C98-C31B-CCB2-D083-5F6B6A17871A}"/>
              </a:ext>
            </a:extLst>
          </p:cNvPr>
          <p:cNvSpPr txBox="1"/>
          <p:nvPr/>
        </p:nvSpPr>
        <p:spPr>
          <a:xfrm>
            <a:off x="1223010" y="558843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CONUS Brier Skill Score: 0.0865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A2D3C-8815-E770-BFDB-7DF064579A82}"/>
              </a:ext>
            </a:extLst>
          </p:cNvPr>
          <p:cNvSpPr txBox="1"/>
          <p:nvPr/>
        </p:nvSpPr>
        <p:spPr>
          <a:xfrm>
            <a:off x="7147560" y="5584550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CONUS Brier Skill Score: 0.0769</a:t>
            </a:r>
          </a:p>
        </p:txBody>
      </p:sp>
    </p:spTree>
    <p:extLst>
      <p:ext uri="{BB962C8B-B14F-4D97-AF65-F5344CB8AC3E}">
        <p14:creationId xmlns:p14="http://schemas.microsoft.com/office/powerpoint/2010/main" val="14282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4520-0247-5F43-A13F-247D2F52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97" y="203553"/>
            <a:ext cx="10111316" cy="439270"/>
          </a:xfrm>
        </p:spPr>
        <p:txBody>
          <a:bodyPr/>
          <a:lstStyle/>
          <a:p>
            <a:r>
              <a:rPr lang="en-US" sz="3600"/>
              <a:t>Brier skill score comparison: day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305EF-2526-AC4B-97C4-59763480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0D2FD-1DE6-8441-B8C8-847D37B9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89" y="950976"/>
            <a:ext cx="6013149" cy="4545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66F2CD-F5B3-3941-9EA3-8171FDC1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9464" y="950976"/>
            <a:ext cx="6016537" cy="4547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45543-E654-5347-BC1F-60B750AFA12D}"/>
              </a:ext>
            </a:extLst>
          </p:cNvPr>
          <p:cNvSpPr txBox="1"/>
          <p:nvPr/>
        </p:nvSpPr>
        <p:spPr>
          <a:xfrm>
            <a:off x="1877568" y="597408"/>
            <a:ext cx="3591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CSU-MLP (v2022, UFVS-trained)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AFA8E-AF4B-CA40-A9E1-22A4E209DC51}"/>
              </a:ext>
            </a:extLst>
          </p:cNvPr>
          <p:cNvSpPr txBox="1"/>
          <p:nvPr/>
        </p:nvSpPr>
        <p:spPr>
          <a:xfrm>
            <a:off x="8084854" y="59740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WPC ERO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B282A-AEAA-A04F-BBB1-E7D94F12EC35}"/>
              </a:ext>
            </a:extLst>
          </p:cNvPr>
          <p:cNvSpPr txBox="1"/>
          <p:nvPr/>
        </p:nvSpPr>
        <p:spPr>
          <a:xfrm>
            <a:off x="344092" y="5590413"/>
            <a:ext cx="11490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F3D48-18A0-6141-A4A8-809D3E0E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B4839-B8E3-30BF-8790-44C3A531B44F}"/>
              </a:ext>
            </a:extLst>
          </p:cNvPr>
          <p:cNvSpPr txBox="1"/>
          <p:nvPr/>
        </p:nvSpPr>
        <p:spPr>
          <a:xfrm>
            <a:off x="1223010" y="558843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CONUS Brier Skill Score: 0.0829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A7D6C-1AE9-E20B-099E-1CBF14E8DE46}"/>
              </a:ext>
            </a:extLst>
          </p:cNvPr>
          <p:cNvSpPr txBox="1"/>
          <p:nvPr/>
        </p:nvSpPr>
        <p:spPr>
          <a:xfrm>
            <a:off x="7147560" y="5584550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CONUS Brier Skill Score: 0.0769</a:t>
            </a:r>
          </a:p>
        </p:txBody>
      </p:sp>
    </p:spTree>
    <p:extLst>
      <p:ext uri="{BB962C8B-B14F-4D97-AF65-F5344CB8AC3E}">
        <p14:creationId xmlns:p14="http://schemas.microsoft.com/office/powerpoint/2010/main" val="3616444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86E3-821A-BE49-9DC4-37C85581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3" y="204133"/>
            <a:ext cx="10111316" cy="692020"/>
          </a:xfrm>
        </p:spPr>
        <p:txBody>
          <a:bodyPr/>
          <a:lstStyle/>
          <a:p>
            <a:r>
              <a:rPr lang="en-US"/>
              <a:t>Calculation of forecast skill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17A8-30CE-7244-9791-09809CE3C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8" y="1161408"/>
            <a:ext cx="10831315" cy="5202069"/>
          </a:xfrm>
        </p:spPr>
        <p:txBody>
          <a:bodyPr>
            <a:normAutofit lnSpcReduction="10000"/>
          </a:bodyPr>
          <a:lstStyle/>
          <a:p>
            <a:r>
              <a:rPr lang="en-US"/>
              <a:t>The Brier Skill Score is used to assess forecast skill: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Here, we use a smoothed, temporally varying climatology as the reference forecast. So skill on a given day can come from:</a:t>
            </a:r>
          </a:p>
          <a:p>
            <a:pPr lvl="1"/>
            <a:r>
              <a:rPr lang="en-US"/>
              <a:t>Correctly predicting high probabilities when/where an event occurs</a:t>
            </a:r>
          </a:p>
          <a:p>
            <a:pPr lvl="1"/>
            <a:r>
              <a:rPr lang="en-US"/>
              <a:t>Correctly predicting low probabilities when climatological frequency is high</a:t>
            </a:r>
          </a:p>
          <a:p>
            <a:r>
              <a:rPr lang="en-US"/>
              <a:t>Likewise, comparing CSU-MLP to SPC forecast skill, large differences arise when:</a:t>
            </a:r>
          </a:p>
          <a:p>
            <a:pPr lvl="1"/>
            <a:r>
              <a:rPr lang="en-US"/>
              <a:t>One forecast is very skillful (“nails it”) and the other is not</a:t>
            </a:r>
          </a:p>
          <a:p>
            <a:pPr lvl="1"/>
            <a:r>
              <a:rPr lang="en-US"/>
              <a:t>One forecast has near-zero skill, and another has negative skill that is large in magnitude (“busts”) </a:t>
            </a:r>
          </a:p>
          <a:p>
            <a:pPr lvl="1"/>
            <a:r>
              <a:rPr lang="en-US"/>
              <a:t>One forecast nails it and the other busts (this is quite rare)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9BF62-3964-CB45-AC00-A326CF35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44953-D839-614E-A191-050E35C8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B87169-E56C-324C-866F-32B4CE827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8" r="8852"/>
          <a:stretch/>
        </p:blipFill>
        <p:spPr>
          <a:xfrm>
            <a:off x="3172409" y="1699110"/>
            <a:ext cx="4795936" cy="9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18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FAD611-6B5F-87CC-E820-C0810AF8C511}"/>
              </a:ext>
            </a:extLst>
          </p:cNvPr>
          <p:cNvSpPr/>
          <p:nvPr/>
        </p:nvSpPr>
        <p:spPr>
          <a:xfrm>
            <a:off x="3478360" y="2506681"/>
            <a:ext cx="8715182" cy="435008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1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95C72EE-0F89-B691-F78E-98B0F159C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" r="121" b="10647"/>
          <a:stretch/>
        </p:blipFill>
        <p:spPr>
          <a:xfrm>
            <a:off x="3527206" y="2506391"/>
            <a:ext cx="8023937" cy="3796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071" y="46433"/>
            <a:ext cx="9905998" cy="813733"/>
          </a:xfrm>
        </p:spPr>
        <p:txBody>
          <a:bodyPr/>
          <a:lstStyle/>
          <a:p>
            <a:r>
              <a:rPr lang="en-US" cap="none">
                <a:latin typeface="Helvetica" pitchFamily="2" charset="0"/>
              </a:rPr>
              <a:t>Variable </a:t>
            </a:r>
            <a:r>
              <a:rPr lang="en-US" cap="none" err="1">
                <a:latin typeface="Helvetica" pitchFamily="2" charset="0"/>
              </a:rPr>
              <a:t>Importances</a:t>
            </a:r>
            <a:endParaRPr lang="en-US" cap="none">
              <a:latin typeface="Helvetica" pitchFamily="2" charset="0"/>
            </a:endParaRPr>
          </a:p>
        </p:txBody>
      </p:sp>
      <p:pic>
        <p:nvPicPr>
          <p:cNvPr id="5" name="Shape 407"/>
          <p:cNvPicPr preferRelativeResize="0"/>
          <p:nvPr/>
        </p:nvPicPr>
        <p:blipFill rotWithShape="1">
          <a:blip r:embed="rId3">
            <a:alphaModFix/>
          </a:blip>
          <a:srcRect t="12222" b="14074"/>
          <a:stretch/>
        </p:blipFill>
        <p:spPr>
          <a:xfrm>
            <a:off x="8182574" y="-22511"/>
            <a:ext cx="4009426" cy="228185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6246811" y="6303538"/>
            <a:ext cx="3556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Bigger Number -&gt; More Predictive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CF372C9-8F27-FF76-58DC-C8202350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3123" y="6337590"/>
            <a:ext cx="657412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1744" y="4723834"/>
            <a:ext cx="4617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E2C7D-71CE-9F32-B084-CCE85B568E6B}"/>
              </a:ext>
            </a:extLst>
          </p:cNvPr>
          <p:cNvSpPr txBox="1"/>
          <p:nvPr/>
        </p:nvSpPr>
        <p:spPr>
          <a:xfrm>
            <a:off x="7746174" y="4723833"/>
            <a:ext cx="68058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SGP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7DBC69-A10D-1085-8C44-798D526AD31E}"/>
              </a:ext>
            </a:extLst>
          </p:cNvPr>
          <p:cNvSpPr txBox="1"/>
          <p:nvPr/>
        </p:nvSpPr>
        <p:spPr>
          <a:xfrm>
            <a:off x="5874390" y="4723834"/>
            <a:ext cx="5320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A1985B-F7E3-7EDC-318B-67C6ED176477}"/>
              </a:ext>
            </a:extLst>
          </p:cNvPr>
          <p:cNvSpPr txBox="1"/>
          <p:nvPr/>
        </p:nvSpPr>
        <p:spPr>
          <a:xfrm>
            <a:off x="3943989" y="4723833"/>
            <a:ext cx="6727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PCST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AB0F4D-ADB8-1BBE-171A-00A892C7E034}"/>
              </a:ext>
            </a:extLst>
          </p:cNvPr>
          <p:cNvSpPr txBox="1"/>
          <p:nvPr/>
        </p:nvSpPr>
        <p:spPr>
          <a:xfrm>
            <a:off x="9711744" y="2605864"/>
            <a:ext cx="4617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D34A38-EFCA-78F8-00C0-CAA03E78B4DF}"/>
              </a:ext>
            </a:extLst>
          </p:cNvPr>
          <p:cNvSpPr txBox="1"/>
          <p:nvPr/>
        </p:nvSpPr>
        <p:spPr>
          <a:xfrm>
            <a:off x="7746175" y="2605865"/>
            <a:ext cx="74310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MDWST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E8C48E-4128-4FBB-CE66-4705AB27DA33}"/>
              </a:ext>
            </a:extLst>
          </p:cNvPr>
          <p:cNvSpPr txBox="1"/>
          <p:nvPr/>
        </p:nvSpPr>
        <p:spPr>
          <a:xfrm>
            <a:off x="5870481" y="2605864"/>
            <a:ext cx="7509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NGP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E948C4-8A43-178B-7635-AAE7DC6CEC3D}"/>
              </a:ext>
            </a:extLst>
          </p:cNvPr>
          <p:cNvSpPr txBox="1"/>
          <p:nvPr/>
        </p:nvSpPr>
        <p:spPr>
          <a:xfrm>
            <a:off x="3943990" y="2605864"/>
            <a:ext cx="78218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ROCK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3857835" y="5344509"/>
            <a:ext cx="117903" cy="1104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0800000">
            <a:off x="3660462" y="6077853"/>
            <a:ext cx="2215991" cy="761542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APCP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CAPE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PWAT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T2M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Q2M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MSLP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UV10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SHEAR500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SHEAR850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 flipH="1" flipV="1">
            <a:off x="5663174" y="6109703"/>
            <a:ext cx="164040" cy="276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989E1DE-1078-5D5C-7B78-59816A0ACA02}"/>
              </a:ext>
            </a:extLst>
          </p:cNvPr>
          <p:cNvSpPr txBox="1">
            <a:spLocks/>
          </p:cNvSpPr>
          <p:nvPr/>
        </p:nvSpPr>
        <p:spPr>
          <a:xfrm>
            <a:off x="144119" y="1151793"/>
            <a:ext cx="3207056" cy="51879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Helvetica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Helvetica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Helvetica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Helvetica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Wingdings 2" pitchFamily="18" charset="2"/>
              <a:buChar char=""/>
              <a:tabLst/>
              <a:defRPr/>
            </a:pPr>
            <a:r>
              <a:rPr kumimoji="0" lang="en-US" sz="22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Model QPF (APCP), CAPE, and PWAT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 most predictive of UFVS-like events in most CONUS regions</a:t>
            </a:r>
          </a:p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Wingdings 2" pitchFamily="18" charset="2"/>
              <a:buChar char="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In regions where extreme precipitation driven by large-scale processes, </a:t>
            </a:r>
            <a:r>
              <a:rPr kumimoji="0" lang="en-US" sz="22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APCP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 identified as even more predictive</a:t>
            </a:r>
          </a:p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Wingdings 2" pitchFamily="18" charset="2"/>
              <a:buChar char="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In highly convectively active regions (e.g. NGP, MDWST), </a:t>
            </a:r>
            <a:r>
              <a:rPr kumimoji="0" lang="en-US" sz="22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PWAT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 identified more predictive than APCP (or Q2M as in exceedance models)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6CD1C-6BA4-B0BD-CE45-5561F1982DB5}"/>
              </a:ext>
            </a:extLst>
          </p:cNvPr>
          <p:cNvSpPr txBox="1"/>
          <p:nvPr/>
        </p:nvSpPr>
        <p:spPr>
          <a:xfrm>
            <a:off x="4939323" y="1891323"/>
            <a:ext cx="16081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UFVS models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F08F3-E837-5E31-540B-5E34D444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</p:spTree>
    <p:extLst>
      <p:ext uri="{BB962C8B-B14F-4D97-AF65-F5344CB8AC3E}">
        <p14:creationId xmlns:p14="http://schemas.microsoft.com/office/powerpoint/2010/main" val="366779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261" y="244943"/>
            <a:ext cx="10111316" cy="540275"/>
          </a:xfrm>
        </p:spPr>
        <p:txBody>
          <a:bodyPr/>
          <a:lstStyle/>
          <a:p>
            <a:r>
              <a:rPr lang="en-US"/>
              <a:t>The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18" y="1134549"/>
            <a:ext cx="8026888" cy="392596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2575" lvl="1" indent="-282575">
              <a:spcBef>
                <a:spcPts val="1400"/>
              </a:spcBef>
            </a:pPr>
            <a:r>
              <a:rPr lang="en-US" sz="2400" dirty="0">
                <a:ea typeface="Helvetica" charset="0"/>
                <a:cs typeface="Helvetica"/>
              </a:rPr>
              <a:t>Data: NOAA’s FV3-GEFS Reforecast Dataset (Hamill et al. 2022): 5 members, matches current GEFSv12 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282575" lvl="1" indent="-282575">
              <a:spcBef>
                <a:spcPts val="1400"/>
              </a:spcBef>
            </a:pPr>
            <a:r>
              <a:rPr lang="en-US" sz="2400" dirty="0">
                <a:ea typeface="Helvetica" charset="0"/>
                <a:cs typeface="Helvetica"/>
              </a:rPr>
              <a:t>Use many atmospheric fields as predictors (the ensemble median), train random forest models over 8 regions</a:t>
            </a:r>
          </a:p>
          <a:p>
            <a:pPr marL="282575" lvl="1" indent="-282575">
              <a:spcBef>
                <a:spcPts val="1400"/>
              </a:spcBef>
            </a:pPr>
            <a:r>
              <a:rPr lang="en-US" sz="2400" dirty="0">
                <a:ea typeface="Helvetica" charset="0"/>
                <a:cs typeface="Helvetica"/>
              </a:rPr>
              <a:t>We use Jan 2003 </a:t>
            </a:r>
            <a:r>
              <a:rPr lang="mr-IN" sz="2400" dirty="0">
                <a:ea typeface="Helvetica" charset="0"/>
                <a:cs typeface="Helvetica" charset="0"/>
              </a:rPr>
              <a:t>–</a:t>
            </a:r>
            <a:r>
              <a:rPr lang="en-US" sz="2400" dirty="0">
                <a:ea typeface="Helvetica" charset="0"/>
                <a:cs typeface="Helvetica"/>
              </a:rPr>
              <a:t> August 2013 as the training period (~10 </a:t>
            </a:r>
            <a:r>
              <a:rPr lang="en-US" sz="2400" dirty="0" err="1">
                <a:ea typeface="Helvetica" charset="0"/>
                <a:cs typeface="Helvetica"/>
              </a:rPr>
              <a:t>yrs</a:t>
            </a:r>
            <a:r>
              <a:rPr lang="en-US" sz="2400" dirty="0">
                <a:ea typeface="Helvetica" charset="0"/>
                <a:cs typeface="Helvetica"/>
              </a:rPr>
              <a:t>)</a:t>
            </a:r>
          </a:p>
          <a:p>
            <a:pPr marL="282575" lvl="1" indent="-282575">
              <a:spcBef>
                <a:spcPts val="1400"/>
              </a:spcBef>
            </a:pPr>
            <a:r>
              <a:rPr lang="en-US" sz="2400" dirty="0">
                <a:cs typeface="Helvetica"/>
              </a:rPr>
              <a:t>Probabilistic forecasts mimic the ERO categories/definitions</a:t>
            </a:r>
          </a:p>
          <a:p>
            <a:pPr marL="282575" lvl="1" indent="-282575">
              <a:spcBef>
                <a:spcPts val="1400"/>
              </a:spcBef>
              <a:buFont typeface="Wingdings 2"/>
              <a:buChar char=""/>
            </a:pPr>
            <a:r>
              <a:rPr lang="en-US" sz="2400" dirty="0">
                <a:solidFill>
                  <a:srgbClr val="FFFFFF"/>
                </a:solidFill>
                <a:ea typeface="Helvetica" charset="0"/>
                <a:cs typeface="Helvetica"/>
              </a:rPr>
              <a:t>Observations to define excessive rainfall...</a:t>
            </a:r>
            <a:endParaRPr lang="en-US" sz="2400" dirty="0">
              <a:solidFill>
                <a:srgbClr val="FFFFFF"/>
              </a:solidFill>
              <a:ea typeface="Helvetica" charset="0"/>
              <a:cs typeface="Helvetica" charset="0"/>
            </a:endParaRPr>
          </a:p>
          <a:p>
            <a:pPr marL="0" lvl="1" indent="0">
              <a:spcBef>
                <a:spcPts val="1400"/>
              </a:spcBef>
              <a:buNone/>
            </a:pPr>
            <a:endParaRPr lang="en-US" sz="24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82575" lvl="1" indent="-282575">
              <a:spcBef>
                <a:spcPts val="1400"/>
              </a:spcBef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spcBef>
                <a:spcPts val="1400"/>
              </a:spcBef>
            </a:pPr>
            <a:endParaRPr lang="en-US" sz="2400" dirty="0">
              <a:cs typeface="Arial" panose="020B0604020202020204" pitchFamily="34" charset="0"/>
            </a:endParaRPr>
          </a:p>
          <a:p>
            <a:pPr lvl="1">
              <a:spcBef>
                <a:spcPts val="1400"/>
              </a:spcBef>
            </a:pPr>
            <a:endParaRPr lang="en-US" sz="2400" dirty="0">
              <a:cs typeface="Arial" panose="020B0604020202020204" pitchFamily="34" charset="0"/>
            </a:endParaRPr>
          </a:p>
          <a:p>
            <a:pPr>
              <a:spcBef>
                <a:spcPts val="1400"/>
              </a:spcBef>
            </a:pP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E28FD-74DA-EA45-B07B-BC57BED2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4" y="6524643"/>
            <a:ext cx="657412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E266C7-28AA-744D-8B3F-EA356E6EAC54}"/>
              </a:ext>
            </a:extLst>
          </p:cNvPr>
          <p:cNvSpPr/>
          <p:nvPr/>
        </p:nvSpPr>
        <p:spPr>
          <a:xfrm>
            <a:off x="182318" y="6057589"/>
            <a:ext cx="7635140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</a:rPr>
              <a:t>See </a:t>
            </a:r>
            <a:r>
              <a:rPr lang="en-US" sz="2000" dirty="0">
                <a:solidFill>
                  <a:srgbClr val="FFFFFF"/>
                </a:solidFill>
                <a:latin typeface="Helvetica"/>
                <a:cs typeface="Helvetica"/>
              </a:rPr>
              <a:t>Schumacher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</a:rPr>
              <a:t>et al. (</a:t>
            </a:r>
            <a:r>
              <a:rPr lang="en-US" sz="2000" dirty="0">
                <a:solidFill>
                  <a:srgbClr val="FFFFFF"/>
                </a:solidFill>
                <a:latin typeface="Helvetica"/>
                <a:cs typeface="Helvetica"/>
              </a:rPr>
              <a:t>2021);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</a:rPr>
              <a:t> also Herman and Schumacher 2018a,b) and Hill and Schumacher (2023, in prep) for more details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F2C80-C7F2-CDA0-7F5C-0C07765B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153" y="6561912"/>
            <a:ext cx="6985000" cy="365125"/>
          </a:xfrm>
        </p:spPr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F0F232D6-361A-AAAD-1E9E-4966E0B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917" y="655636"/>
            <a:ext cx="3767666" cy="2541058"/>
          </a:xfrm>
          <a:prstGeom prst="rect">
            <a:avLst/>
          </a:prstGeom>
        </p:spPr>
      </p:pic>
      <p:pic>
        <p:nvPicPr>
          <p:cNvPr id="4" name="Picture 8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3244694-DEB4-D625-85E2-940B1AB1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066" y="3190694"/>
            <a:ext cx="3198283" cy="33023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E16964-15E6-83CC-3390-8E03B9F826EE}"/>
              </a:ext>
            </a:extLst>
          </p:cNvPr>
          <p:cNvSpPr/>
          <p:nvPr/>
        </p:nvSpPr>
        <p:spPr>
          <a:xfrm>
            <a:off x="8395758" y="6289675"/>
            <a:ext cx="3115733" cy="120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D6068A-322B-ADCD-29D7-08AEA54BDCA6}"/>
              </a:ext>
            </a:extLst>
          </p:cNvPr>
          <p:cNvSpPr/>
          <p:nvPr/>
        </p:nvSpPr>
        <p:spPr>
          <a:xfrm>
            <a:off x="8395758" y="5453591"/>
            <a:ext cx="3115733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78689-C157-37F8-A645-CC5A112C8A7E}"/>
              </a:ext>
            </a:extLst>
          </p:cNvPr>
          <p:cNvSpPr/>
          <p:nvPr/>
        </p:nvSpPr>
        <p:spPr>
          <a:xfrm>
            <a:off x="8406341" y="4596340"/>
            <a:ext cx="3115733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6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0EE3-B426-4844-838C-8E30D872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77" y="789583"/>
            <a:ext cx="10111316" cy="629093"/>
          </a:xfrm>
        </p:spPr>
        <p:txBody>
          <a:bodyPr/>
          <a:lstStyle/>
          <a:p>
            <a:r>
              <a:rPr lang="en-US"/>
              <a:t>We want to predict excessive rainfall…but what is excessive rainfall?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B6A6-F43E-0F41-8C6C-8F06599C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177" y="1547113"/>
            <a:ext cx="10717618" cy="4613191"/>
          </a:xfrm>
        </p:spPr>
        <p:txBody>
          <a:bodyPr>
            <a:normAutofit/>
          </a:bodyPr>
          <a:lstStyle/>
          <a:p>
            <a:r>
              <a:rPr lang="en-US" sz="2800" dirty="0"/>
              <a:t>A primary motivation for this approach is that forecasters need probabilistic information about the rarity of upcoming rainfall. But...</a:t>
            </a:r>
          </a:p>
          <a:p>
            <a:r>
              <a:rPr lang="en-US" sz="2800" dirty="0"/>
              <a:t>We have accepted (if flawed) definitions of tornado, severe hail, severe winds – but nothing analogous for excessive rainfall</a:t>
            </a:r>
          </a:p>
          <a:p>
            <a:pPr lvl="1"/>
            <a:r>
              <a:rPr lang="en-US" sz="2600" dirty="0"/>
              <a:t>Exceeding flash flood guidance?</a:t>
            </a:r>
          </a:p>
          <a:p>
            <a:pPr lvl="1"/>
            <a:r>
              <a:rPr lang="en-US" sz="2600" dirty="0"/>
              <a:t>Produces a flash flood report?</a:t>
            </a:r>
          </a:p>
          <a:p>
            <a:pPr lvl="1"/>
            <a:r>
              <a:rPr lang="en-US" sz="2600" dirty="0"/>
              <a:t>More than a certain threshold? (and if so, which one(s)?) </a:t>
            </a:r>
          </a:p>
          <a:p>
            <a:pPr lvl="1"/>
            <a:r>
              <a:rPr lang="en-US" sz="2600" dirty="0"/>
              <a:t>What quantitative precipitation estimate to use?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3840D-BDE2-C645-B311-E630CADF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EA413-F97E-C748-B498-1D875B06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67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891D-CBA2-DA4A-A7D5-068C845F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85" y="381000"/>
            <a:ext cx="10111316" cy="711530"/>
          </a:xfrm>
        </p:spPr>
        <p:txBody>
          <a:bodyPr/>
          <a:lstStyle/>
          <a:p>
            <a:r>
              <a:rPr lang="en-US"/>
              <a:t>What are we trying to predict?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7CBA-5B37-0247-9EC5-0FD1B8F86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285" y="1341911"/>
            <a:ext cx="10111316" cy="495269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We have chosen to use two frameworks/datasets: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1) “fixed frequency” – or in other words, we use climatological average recurrence intervals (ARIs) to define a heavy or extreme rain event</a:t>
            </a:r>
            <a:endParaRPr lang="en-US" sz="2400" dirty="0">
              <a:cs typeface="Helvetica"/>
            </a:endParaRPr>
          </a:p>
          <a:p>
            <a:pPr lvl="2"/>
            <a:r>
              <a:rPr lang="en-US" sz="2200" dirty="0"/>
              <a:t>Better corresponds to actual impacts in a given region than a fixed threshold</a:t>
            </a:r>
            <a:endParaRPr lang="en-US" sz="2200" dirty="0">
              <a:cs typeface="Helvetica"/>
            </a:endParaRPr>
          </a:p>
          <a:p>
            <a:pPr lvl="2"/>
            <a:r>
              <a:rPr lang="en-US" sz="2200" dirty="0"/>
              <a:t>Doesn’t bias the verification statistics toward climatologically wet regions</a:t>
            </a:r>
            <a:endParaRPr lang="en-US" sz="2200" dirty="0">
              <a:cs typeface="Helvetica"/>
            </a:endParaRPr>
          </a:p>
          <a:p>
            <a:pPr lvl="2"/>
            <a:r>
              <a:rPr lang="en-US" sz="2200" dirty="0">
                <a:cs typeface="Helvetica"/>
              </a:rPr>
              <a:t>Use the NCEP Climatology-Calibrated Precipitation Analysis (CCPA) to identify historical exceedances of the various average recurrence intervals (1 and 2 </a:t>
            </a:r>
            <a:r>
              <a:rPr lang="en-US" sz="2200" dirty="0" err="1">
                <a:cs typeface="Helvetica"/>
              </a:rPr>
              <a:t>yr</a:t>
            </a:r>
            <a:r>
              <a:rPr lang="en-US" sz="2200" dirty="0">
                <a:cs typeface="Helvetica"/>
              </a:rPr>
              <a:t>) for 24-hour rainfall accumulation</a:t>
            </a:r>
          </a:p>
          <a:p>
            <a:pPr lvl="3"/>
            <a:r>
              <a:rPr lang="en-US" sz="2200" dirty="0">
                <a:cs typeface="Helvetica"/>
              </a:rPr>
              <a:t>NCEP Stage-IV adjusted dataset </a:t>
            </a:r>
          </a:p>
          <a:p>
            <a:pPr marL="0" indent="0">
              <a:buNone/>
            </a:pPr>
            <a:r>
              <a:rPr lang="en-US" sz="2600" dirty="0">
                <a:cs typeface="Helvetica"/>
              </a:rPr>
              <a:t>2) Unified Flood Verification System (Erickson et al. 2019,2021) </a:t>
            </a:r>
          </a:p>
          <a:p>
            <a:pPr lvl="2"/>
            <a:r>
              <a:rPr lang="en-US" sz="2200" dirty="0">
                <a:cs typeface="Helvetica"/>
              </a:rPr>
              <a:t>Flash flood reports, exceedances of FFG or the 5-yr ARI, and reports of flooding from USGS stream gauges, MPING</a:t>
            </a:r>
            <a:endParaRPr lang="en-US" sz="2400" dirty="0">
              <a:cs typeface="Helvetic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066B9-C7FE-7348-A0A0-731AF05B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Hill and Schumacher: Precip ML Forecasts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D5B22-9088-D646-B4F2-F58C78CD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6EE62-328D-2940-A825-51581F6CB6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700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F5D8-8D2C-66EB-D517-3BFCE449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342" y="-101252"/>
            <a:ext cx="10111316" cy="1044388"/>
          </a:xfrm>
        </p:spPr>
        <p:txBody>
          <a:bodyPr/>
          <a:lstStyle/>
          <a:p>
            <a:r>
              <a:rPr lang="en-US" dirty="0"/>
              <a:t>Machine Learning Framework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496AB-A1B3-A539-C8D6-92B82987C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Hill and Schumacher: Precip ML Forecasts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27EF0-559D-E240-6724-5F2FC3D4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EE62-328D-2940-A825-51581F6CB60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CDAE7-41BC-C539-B1B3-EA85D109A422}"/>
              </a:ext>
            </a:extLst>
          </p:cNvPr>
          <p:cNvSpPr txBox="1"/>
          <p:nvPr/>
        </p:nvSpPr>
        <p:spPr>
          <a:xfrm>
            <a:off x="1148474" y="1651533"/>
            <a:ext cx="27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Meteorological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7FA2B-45CD-0EE1-45C8-4326D6E0CCBC}"/>
              </a:ext>
            </a:extLst>
          </p:cNvPr>
          <p:cNvSpPr txBox="1"/>
          <p:nvPr/>
        </p:nvSpPr>
        <p:spPr>
          <a:xfrm>
            <a:off x="1567069" y="436784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Historical Events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F3C6635-CFB9-293B-1A87-CADA1029B65B}"/>
              </a:ext>
            </a:extLst>
          </p:cNvPr>
          <p:cNvSpPr/>
          <p:nvPr/>
        </p:nvSpPr>
        <p:spPr>
          <a:xfrm>
            <a:off x="458192" y="2020865"/>
            <a:ext cx="4025153" cy="18449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3-h accumulated precipitation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CAPE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Precipitable water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Deep layer shear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562A9D-5139-86A4-2B76-B7B0BDE533A9}"/>
              </a:ext>
            </a:extLst>
          </p:cNvPr>
          <p:cNvSpPr/>
          <p:nvPr/>
        </p:nvSpPr>
        <p:spPr>
          <a:xfrm>
            <a:off x="506036" y="4737172"/>
            <a:ext cx="4025153" cy="984767"/>
          </a:xfrm>
          <a:prstGeom prst="roundRect">
            <a:avLst>
              <a:gd name="adj" fmla="val 1520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Fixed-frequency dataset or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UFVS dataset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AE762A3-BA82-A706-7946-596E4221D973}"/>
              </a:ext>
            </a:extLst>
          </p:cNvPr>
          <p:cNvCxnSpPr>
            <a:stCxn id="8" idx="3"/>
          </p:cNvCxnSpPr>
          <p:nvPr/>
        </p:nvCxnSpPr>
        <p:spPr>
          <a:xfrm>
            <a:off x="4483345" y="2943341"/>
            <a:ext cx="2232211" cy="83282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6F0FAE-DE68-D6F5-D03D-5B746DD0B544}"/>
              </a:ext>
            </a:extLst>
          </p:cNvPr>
          <p:cNvCxnSpPr>
            <a:cxnSpLocks/>
          </p:cNvCxnSpPr>
          <p:nvPr/>
        </p:nvCxnSpPr>
        <p:spPr>
          <a:xfrm flipV="1">
            <a:off x="4531189" y="3964428"/>
            <a:ext cx="2184367" cy="1275259"/>
          </a:xfrm>
          <a:prstGeom prst="bentConnector3">
            <a:avLst>
              <a:gd name="adj1" fmla="val 4876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63F42D0-B1F5-AC48-3FF5-E699010AF81F}"/>
              </a:ext>
            </a:extLst>
          </p:cNvPr>
          <p:cNvSpPr/>
          <p:nvPr/>
        </p:nvSpPr>
        <p:spPr>
          <a:xfrm>
            <a:off x="6796239" y="2996239"/>
            <a:ext cx="1604682" cy="17391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Machine Learning Model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2EC240E-5A40-3C38-6F55-FBF21EA4CDB6}"/>
              </a:ext>
            </a:extLst>
          </p:cNvPr>
          <p:cNvSpPr/>
          <p:nvPr/>
        </p:nvSpPr>
        <p:spPr>
          <a:xfrm>
            <a:off x="8400921" y="3679798"/>
            <a:ext cx="717177" cy="3720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F0DA5-579A-30B3-7730-BBA7201F23B0}"/>
              </a:ext>
            </a:extLst>
          </p:cNvPr>
          <p:cNvSpPr txBox="1"/>
          <p:nvPr/>
        </p:nvSpPr>
        <p:spPr>
          <a:xfrm>
            <a:off x="9192539" y="2573153"/>
            <a:ext cx="23348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The model learns to associate rainfall events with certain meteorological conditions</a:t>
            </a:r>
          </a:p>
          <a:p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(analogous to ingredients-based forecasting; Mazurek et al. 2023)</a:t>
            </a:r>
          </a:p>
        </p:txBody>
      </p:sp>
    </p:spTree>
    <p:extLst>
      <p:ext uri="{BB962C8B-B14F-4D97-AF65-F5344CB8AC3E}">
        <p14:creationId xmlns:p14="http://schemas.microsoft.com/office/powerpoint/2010/main" val="153358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8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Random Forest Primer</a:t>
            </a:r>
            <a:endParaRPr/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868" y="1589168"/>
            <a:ext cx="5967305" cy="505003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674843" y="1130571"/>
            <a:ext cx="4270800" cy="452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 set of decision trees that contain a series of yes/no questions (branches) based on input predictors that allow traversal of the tree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defTabSz="1219170">
              <a:buClr>
                <a:srgbClr val="000000"/>
              </a:buClr>
              <a:defRPr/>
            </a:pPr>
            <a:r>
              <a:rPr kumimoji="0" lang="en" sz="18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Corresponding events of </a:t>
            </a:r>
            <a:r>
              <a:rPr lang="en" sz="1850" ker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excessive rainfall </a:t>
            </a:r>
            <a:r>
              <a:rPr kumimoji="0" lang="en" sz="18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are assigned to the “leaf” nodes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Relative frequency of events in the forest is the forecast probability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Python package "determines" best predictors that discriminate events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4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D9782D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D9782D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AA119-6D60-38D2-4B32-E1D277692A96}"/>
              </a:ext>
            </a:extLst>
          </p:cNvPr>
          <p:cNvSpPr txBox="1"/>
          <p:nvPr/>
        </p:nvSpPr>
        <p:spPr>
          <a:xfrm>
            <a:off x="5479142" y="5851071"/>
            <a:ext cx="1442357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F2615"/>
                </a:solidFill>
                <a:cs typeface="Arial"/>
              </a:rPr>
              <a:t>Probability of rain 50%</a:t>
            </a:r>
            <a:endParaRPr lang="en-US">
              <a:solidFill>
                <a:srgbClr val="0F261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8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Random Forest Configuration</a:t>
            </a:r>
            <a:endParaRPr/>
          </a:p>
        </p:txBody>
      </p:sp>
      <p:pic>
        <p:nvPicPr>
          <p:cNvPr id="455" name="Google Shape;4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999467"/>
            <a:ext cx="9516989" cy="50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3"/>
          <p:cNvSpPr/>
          <p:nvPr/>
        </p:nvSpPr>
        <p:spPr>
          <a:xfrm>
            <a:off x="6539100" y="852800"/>
            <a:ext cx="1816800" cy="4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6096000" y="4235367"/>
            <a:ext cx="1816800" cy="4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59" name="Google Shape;459;p43"/>
          <p:cNvSpPr txBox="1"/>
          <p:nvPr/>
        </p:nvSpPr>
        <p:spPr>
          <a:xfrm>
            <a:off x="6026800" y="4290567"/>
            <a:ext cx="1955200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Gridded rainfall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observation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D9782D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D9782D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3" descr="A picture containing text, map, diagram, atlas&#10;&#10;Description automatically generated">
            <a:extLst>
              <a:ext uri="{FF2B5EF4-FFF2-40B4-BE49-F238E27FC236}">
                <a16:creationId xmlns:a16="http://schemas.microsoft.com/office/drawing/2014/main" id="{338BC56A-DC02-5868-18A0-561089930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" b="47682"/>
          <a:stretch/>
        </p:blipFill>
        <p:spPr>
          <a:xfrm>
            <a:off x="9881658" y="4699000"/>
            <a:ext cx="2123029" cy="15612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_CSU">
  <a:themeElements>
    <a:clrScheme name="Custom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_CSU" id="{CEA817AF-F06E-814D-837D-E78F6365288A}" vid="{E4774762-672E-A14B-9D3D-5855EB808E6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heme1_CSU">
  <a:themeElements>
    <a:clrScheme name="Custom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_CSU" id="{CEA817AF-F06E-814D-837D-E78F6365288A}" vid="{E4774762-672E-A14B-9D3D-5855EB808E66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heme1_CSU">
  <a:themeElements>
    <a:clrScheme name="Custom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_CSU" id="{CEA817AF-F06E-814D-837D-E78F6365288A}" vid="{E4774762-672E-A14B-9D3D-5855EB808E66}"/>
    </a:ext>
  </a:extLst>
</a:theme>
</file>

<file path=ppt/theme/theme5.xml><?xml version="1.0" encoding="utf-8"?>
<a:theme xmlns:a="http://schemas.openxmlformats.org/drawingml/2006/main" name="Theme1_CSU">
  <a:themeElements>
    <a:clrScheme name="Custom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_CSU" id="{CEA817AF-F06E-814D-837D-E78F6365288A}" vid="{E4774762-672E-A14B-9D3D-5855EB808E66}"/>
    </a:ext>
  </a:extLst>
</a:theme>
</file>

<file path=ppt/theme/theme6.xml><?xml version="1.0" encoding="utf-8"?>
<a:theme xmlns:a="http://schemas.openxmlformats.org/drawingml/2006/main" name="CSU">
  <a:themeElements>
    <a:clrScheme name="Swiss">
      <a:dk1>
        <a:srgbClr val="1E4D2B"/>
      </a:dk1>
      <a:lt1>
        <a:srgbClr val="FFFFFF"/>
      </a:lt1>
      <a:dk2>
        <a:srgbClr val="D9782D"/>
      </a:dk2>
      <a:lt2>
        <a:srgbClr val="59595B"/>
      </a:lt2>
      <a:accent1>
        <a:srgbClr val="12A4B6"/>
      </a:accent1>
      <a:accent2>
        <a:srgbClr val="105456"/>
      </a:accent2>
      <a:accent3>
        <a:srgbClr val="ECC530"/>
      </a:accent3>
      <a:accent4>
        <a:srgbClr val="C9D845"/>
      </a:accent4>
      <a:accent5>
        <a:srgbClr val="C8C372"/>
      </a:accent5>
      <a:accent6>
        <a:srgbClr val="CC5430"/>
      </a:accent6>
      <a:hlink>
        <a:srgbClr val="12A4B6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Theme1_CSU">
  <a:themeElements>
    <a:clrScheme name="Custom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_CSU" id="{CEA817AF-F06E-814D-837D-E78F6365288A}" vid="{E4774762-672E-A14B-9D3D-5855EB808E66}"/>
    </a:ext>
  </a:extLst>
</a:theme>
</file>

<file path=ppt/theme/theme8.xml><?xml version="1.0" encoding="utf-8"?>
<a:theme xmlns:a="http://schemas.openxmlformats.org/drawingml/2006/main" name="4_Theme1_CSU">
  <a:themeElements>
    <a:clrScheme name="Custom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_CSU" id="{CEA817AF-F06E-814D-837D-E78F6365288A}" vid="{E4774762-672E-A14B-9D3D-5855EB808E66}"/>
    </a:ext>
  </a:extLst>
</a:theme>
</file>

<file path=ppt/theme/theme9.xml><?xml version="1.0" encoding="utf-8"?>
<a:theme xmlns:a="http://schemas.openxmlformats.org/drawingml/2006/main" name="2_Theme1_CSU">
  <a:themeElements>
    <a:clrScheme name="Custom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_CSU" id="{CEA817AF-F06E-814D-837D-E78F6365288A}" vid="{E4774762-672E-A14B-9D3D-5855EB808E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1404</TotalTime>
  <Words>2074</Words>
  <Application>Microsoft Macintosh PowerPoint</Application>
  <PresentationFormat>Widescreen</PresentationFormat>
  <Paragraphs>341</Paragraphs>
  <Slides>37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37</vt:i4>
      </vt:variant>
    </vt:vector>
  </HeadingPairs>
  <TitlesOfParts>
    <vt:vector size="56" baseType="lpstr">
      <vt:lpstr>Arial</vt:lpstr>
      <vt:lpstr>Calibri</vt:lpstr>
      <vt:lpstr>Calibri Light</vt:lpstr>
      <vt:lpstr>Helvetica</vt:lpstr>
      <vt:lpstr>Helvetica Neue</vt:lpstr>
      <vt:lpstr>Lato</vt:lpstr>
      <vt:lpstr>Raleway</vt:lpstr>
      <vt:lpstr>Trebuchet MS</vt:lpstr>
      <vt:lpstr>Tw Cen MT</vt:lpstr>
      <vt:lpstr>Wingdings 2</vt:lpstr>
      <vt:lpstr>Theme1_CSU</vt:lpstr>
      <vt:lpstr>1_Theme1_CSU</vt:lpstr>
      <vt:lpstr>1_Office Theme</vt:lpstr>
      <vt:lpstr>3_Theme1_CSU</vt:lpstr>
      <vt:lpstr>Theme1_CSU</vt:lpstr>
      <vt:lpstr>CSU</vt:lpstr>
      <vt:lpstr>3_Theme1_CSU</vt:lpstr>
      <vt:lpstr>4_Theme1_CSU</vt:lpstr>
      <vt:lpstr>2_Theme1_CSU</vt:lpstr>
      <vt:lpstr>Aaron J. Hill1 and Russ S. Schumacher2</vt:lpstr>
      <vt:lpstr>Background</vt:lpstr>
      <vt:lpstr>Background</vt:lpstr>
      <vt:lpstr>The approach</vt:lpstr>
      <vt:lpstr>We want to predict excessive rainfall…but what is excessive rainfall?</vt:lpstr>
      <vt:lpstr>What are we trying to predict?</vt:lpstr>
      <vt:lpstr>Machine Learning Framework</vt:lpstr>
      <vt:lpstr>Random Forest Primer</vt:lpstr>
      <vt:lpstr>Random Forest Configuration</vt:lpstr>
      <vt:lpstr>Good forecast example: 27-28 December 2022 (California flooding)</vt:lpstr>
      <vt:lpstr>Good forecast example: 27-28 December 2022 (California flooding)</vt:lpstr>
      <vt:lpstr>Good forecast example: 11-12 June 2023 (Colorado flash flooding)</vt:lpstr>
      <vt:lpstr>Good forecast example: 11-12 June 2023 (Colorado flash flooding)</vt:lpstr>
      <vt:lpstr>Poor forecast example: 5-6 December 2022</vt:lpstr>
      <vt:lpstr>Poor forecast example: 5-6 December 2022</vt:lpstr>
      <vt:lpstr>Verification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future: partly cloudy?</vt:lpstr>
      <vt:lpstr>Collaboration with forecasters has been key to the improvement of these systems!</vt:lpstr>
      <vt:lpstr>Summary </vt:lpstr>
      <vt:lpstr>PowerPoint Presentation</vt:lpstr>
      <vt:lpstr>Backup slides</vt:lpstr>
      <vt:lpstr>PowerPoint Presentation</vt:lpstr>
      <vt:lpstr>Ongoing work: diagnosis of how environmental parameters are influencing the forecast</vt:lpstr>
      <vt:lpstr>Ongoing work: diagnosis of how environmental parameters are influencing the forecast</vt:lpstr>
      <vt:lpstr>Verification of CSU-MLP excessive rainfall forecasts</vt:lpstr>
      <vt:lpstr>Good forecast example: 22-23 August 2022 (Texas &amp; northeast flooding)</vt:lpstr>
      <vt:lpstr>Good forecast example: 22-23 August 2022 (Texas &amp; northeast flooding)</vt:lpstr>
      <vt:lpstr>Brier skill score comparison: day 2</vt:lpstr>
      <vt:lpstr>Brier skill score comparison: day 2</vt:lpstr>
      <vt:lpstr>Calculation of forecast skill</vt:lpstr>
      <vt:lpstr>Variable Importances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ATMO 201: Atmospheric Science</dc:title>
  <dc:creator>Russ Schumacher</dc:creator>
  <cp:lastModifiedBy>Hill, Aaron</cp:lastModifiedBy>
  <cp:revision>60</cp:revision>
  <cp:lastPrinted>2011-08-05T17:23:43Z</cp:lastPrinted>
  <dcterms:created xsi:type="dcterms:W3CDTF">2011-08-05T16:32:54Z</dcterms:created>
  <dcterms:modified xsi:type="dcterms:W3CDTF">2023-11-15T18:47:29Z</dcterms:modified>
</cp:coreProperties>
</file>